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9" r:id="rId2"/>
  </p:sldMasterIdLst>
  <p:sldIdLst>
    <p:sldId id="277" r:id="rId3"/>
    <p:sldId id="257" r:id="rId4"/>
    <p:sldId id="285" r:id="rId5"/>
    <p:sldId id="267" r:id="rId6"/>
    <p:sldId id="269" r:id="rId7"/>
    <p:sldId id="279" r:id="rId8"/>
    <p:sldId id="261" r:id="rId9"/>
    <p:sldId id="286" r:id="rId10"/>
    <p:sldId id="270" r:id="rId11"/>
    <p:sldId id="263" r:id="rId12"/>
    <p:sldId id="284" r:id="rId13"/>
    <p:sldId id="289" r:id="rId14"/>
    <p:sldId id="290" r:id="rId15"/>
    <p:sldId id="287" r:id="rId16"/>
    <p:sldId id="281" r:id="rId17"/>
    <p:sldId id="282" r:id="rId18"/>
    <p:sldId id="280" r:id="rId19"/>
    <p:sldId id="271" r:id="rId20"/>
    <p:sldId id="272" r:id="rId21"/>
    <p:sldId id="273" r:id="rId22"/>
    <p:sldId id="275" r:id="rId23"/>
    <p:sldId id="274" r:id="rId24"/>
    <p:sldId id="291" r:id="rId25"/>
    <p:sldId id="292" r:id="rId26"/>
    <p:sldId id="283" r:id="rId27"/>
    <p:sldId id="276" r:id="rId28"/>
    <p:sldId id="28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Lou7Ltuq/ekuvETCU9r6iw==" hashData="LCovgDsHIcbiY6wiIcO6+W/YG0EtV+z3Ex7yGmlR4dIa62LKATG4ShfEw8y5YWZ7V5Yyj9ybY3Kjv0OXLXbKDQ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8" autoAdjust="0"/>
    <p:restoredTop sz="94660"/>
  </p:normalViewPr>
  <p:slideViewPr>
    <p:cSldViewPr snapToGrid="0">
      <p:cViewPr varScale="1">
        <p:scale>
          <a:sx n="61" d="100"/>
          <a:sy n="61" d="100"/>
        </p:scale>
        <p:origin x="156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DB2E3D-C0C5-4566-9A13-A741CA417AE6}" type="doc">
      <dgm:prSet loTypeId="urn:microsoft.com/office/officeart/2016/7/layout/VerticalHollowActionList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622BC16-F590-4F15-ADE2-C938B86D56E6}">
      <dgm:prSet/>
      <dgm:spPr/>
      <dgm:t>
        <a:bodyPr/>
        <a:lstStyle/>
        <a:p>
          <a:r>
            <a:rPr lang="en-US"/>
            <a:t>Establish</a:t>
          </a:r>
        </a:p>
      </dgm:t>
    </dgm:pt>
    <dgm:pt modelId="{2B3A8D7A-C19A-4865-AE7F-0C9CBCE4FCF7}" type="parTrans" cxnId="{C7ADA7A1-DAF5-4C57-8757-4E860AAC4F23}">
      <dgm:prSet/>
      <dgm:spPr/>
      <dgm:t>
        <a:bodyPr/>
        <a:lstStyle/>
        <a:p>
          <a:endParaRPr lang="en-US"/>
        </a:p>
      </dgm:t>
    </dgm:pt>
    <dgm:pt modelId="{0138E818-4A81-400D-97CF-2B1A0ED888CF}" type="sibTrans" cxnId="{C7ADA7A1-DAF5-4C57-8757-4E860AAC4F23}">
      <dgm:prSet/>
      <dgm:spPr/>
      <dgm:t>
        <a:bodyPr/>
        <a:lstStyle/>
        <a:p>
          <a:endParaRPr lang="en-US"/>
        </a:p>
      </dgm:t>
    </dgm:pt>
    <dgm:pt modelId="{3A4E0956-2F7C-4A96-8785-FD9F1D3DA7EC}">
      <dgm:prSet/>
      <dgm:spPr/>
      <dgm:t>
        <a:bodyPr/>
        <a:lstStyle/>
        <a:p>
          <a:r>
            <a:rPr lang="en-US" dirty="0"/>
            <a:t>Establish certification standards</a:t>
          </a:r>
        </a:p>
      </dgm:t>
    </dgm:pt>
    <dgm:pt modelId="{A9661B9B-7DC2-4350-BB96-2FB413559602}" type="parTrans" cxnId="{7B34F5C2-1256-4727-BD01-72EF68FEB19D}">
      <dgm:prSet/>
      <dgm:spPr/>
      <dgm:t>
        <a:bodyPr/>
        <a:lstStyle/>
        <a:p>
          <a:endParaRPr lang="en-US"/>
        </a:p>
      </dgm:t>
    </dgm:pt>
    <dgm:pt modelId="{A85EE5C1-A684-41C7-9278-ED935FA3B889}" type="sibTrans" cxnId="{7B34F5C2-1256-4727-BD01-72EF68FEB19D}">
      <dgm:prSet/>
      <dgm:spPr/>
      <dgm:t>
        <a:bodyPr/>
        <a:lstStyle/>
        <a:p>
          <a:endParaRPr lang="en-US"/>
        </a:p>
      </dgm:t>
    </dgm:pt>
    <dgm:pt modelId="{D9D930AB-0CD7-4C78-A46C-B0D6AD272053}">
      <dgm:prSet/>
      <dgm:spPr/>
      <dgm:t>
        <a:bodyPr/>
        <a:lstStyle/>
        <a:p>
          <a:r>
            <a:rPr lang="en-US"/>
            <a:t>Assess</a:t>
          </a:r>
        </a:p>
      </dgm:t>
    </dgm:pt>
    <dgm:pt modelId="{9BA2C53B-1A9F-4648-8644-4D96F28B4EF6}" type="parTrans" cxnId="{2A80649E-C3D5-4D5C-97CF-0F633FB92731}">
      <dgm:prSet/>
      <dgm:spPr/>
      <dgm:t>
        <a:bodyPr/>
        <a:lstStyle/>
        <a:p>
          <a:endParaRPr lang="en-US"/>
        </a:p>
      </dgm:t>
    </dgm:pt>
    <dgm:pt modelId="{62789667-5A7B-4562-B41E-49A0C05289E4}" type="sibTrans" cxnId="{2A80649E-C3D5-4D5C-97CF-0F633FB92731}">
      <dgm:prSet/>
      <dgm:spPr/>
      <dgm:t>
        <a:bodyPr/>
        <a:lstStyle/>
        <a:p>
          <a:endParaRPr lang="en-US"/>
        </a:p>
      </dgm:t>
    </dgm:pt>
    <dgm:pt modelId="{E89BF97F-E3BD-4DBE-9231-1A6981EB6192}">
      <dgm:prSet/>
      <dgm:spPr/>
      <dgm:t>
        <a:bodyPr/>
        <a:lstStyle/>
        <a:p>
          <a:r>
            <a:rPr lang="en-US" dirty="0"/>
            <a:t>Assess qualifications of those seeking to practice pathology</a:t>
          </a:r>
        </a:p>
      </dgm:t>
    </dgm:pt>
    <dgm:pt modelId="{10988DEF-97A0-46F1-84CA-D5FC558652FB}" type="parTrans" cxnId="{16C967F9-0321-4CD5-B3F1-FBA7ED985797}">
      <dgm:prSet/>
      <dgm:spPr/>
      <dgm:t>
        <a:bodyPr/>
        <a:lstStyle/>
        <a:p>
          <a:endParaRPr lang="en-US"/>
        </a:p>
      </dgm:t>
    </dgm:pt>
    <dgm:pt modelId="{DE64F036-D963-42B9-AFEA-39888661782E}" type="sibTrans" cxnId="{16C967F9-0321-4CD5-B3F1-FBA7ED985797}">
      <dgm:prSet/>
      <dgm:spPr/>
      <dgm:t>
        <a:bodyPr/>
        <a:lstStyle/>
        <a:p>
          <a:endParaRPr lang="en-US"/>
        </a:p>
      </dgm:t>
    </dgm:pt>
    <dgm:pt modelId="{4D4CEE47-F798-404B-8E8F-4FD865F09FE2}">
      <dgm:prSet/>
      <dgm:spPr/>
      <dgm:t>
        <a:bodyPr/>
        <a:lstStyle/>
        <a:p>
          <a:r>
            <a:rPr lang="en-US"/>
            <a:t>Conduct</a:t>
          </a:r>
        </a:p>
      </dgm:t>
    </dgm:pt>
    <dgm:pt modelId="{A89B9B53-38CA-473E-87B6-BA87A46B4F5C}" type="parTrans" cxnId="{B764C283-5140-4E82-BF74-3872581A99BF}">
      <dgm:prSet/>
      <dgm:spPr/>
      <dgm:t>
        <a:bodyPr/>
        <a:lstStyle/>
        <a:p>
          <a:endParaRPr lang="en-US"/>
        </a:p>
      </dgm:t>
    </dgm:pt>
    <dgm:pt modelId="{708218A3-2CAF-4DEA-8AC0-D02296771037}" type="sibTrans" cxnId="{B764C283-5140-4E82-BF74-3872581A99BF}">
      <dgm:prSet/>
      <dgm:spPr/>
      <dgm:t>
        <a:bodyPr/>
        <a:lstStyle/>
        <a:p>
          <a:endParaRPr lang="en-US"/>
        </a:p>
      </dgm:t>
    </dgm:pt>
    <dgm:pt modelId="{A60C983A-BF3E-4483-A2A0-5617D5DDF62E}">
      <dgm:prSet/>
      <dgm:spPr/>
      <dgm:t>
        <a:bodyPr/>
        <a:lstStyle/>
        <a:p>
          <a:r>
            <a:rPr lang="en-US" dirty="0"/>
            <a:t>Conduct voluntary primary and subspecialty examinations and award certificates to successful candidates</a:t>
          </a:r>
        </a:p>
      </dgm:t>
    </dgm:pt>
    <dgm:pt modelId="{24388538-E411-4B62-A7F4-9F5B18B422F1}" type="parTrans" cxnId="{22714079-BD74-47A3-ADA9-FF569DE32961}">
      <dgm:prSet/>
      <dgm:spPr/>
      <dgm:t>
        <a:bodyPr/>
        <a:lstStyle/>
        <a:p>
          <a:endParaRPr lang="en-US"/>
        </a:p>
      </dgm:t>
    </dgm:pt>
    <dgm:pt modelId="{187713CB-4E18-4F81-8466-12E110ED725F}" type="sibTrans" cxnId="{22714079-BD74-47A3-ADA9-FF569DE32961}">
      <dgm:prSet/>
      <dgm:spPr/>
      <dgm:t>
        <a:bodyPr/>
        <a:lstStyle/>
        <a:p>
          <a:endParaRPr lang="en-US"/>
        </a:p>
      </dgm:t>
    </dgm:pt>
    <dgm:pt modelId="{0C7904B0-3CC1-4AE0-9576-E642F09AF2EB}" type="pres">
      <dgm:prSet presAssocID="{3BDB2E3D-C0C5-4566-9A13-A741CA417AE6}" presName="Name0" presStyleCnt="0">
        <dgm:presLayoutVars>
          <dgm:dir/>
          <dgm:animLvl val="lvl"/>
          <dgm:resizeHandles val="exact"/>
        </dgm:presLayoutVars>
      </dgm:prSet>
      <dgm:spPr/>
    </dgm:pt>
    <dgm:pt modelId="{95335CFF-CA84-4BA4-B49F-FB51EC698B58}" type="pres">
      <dgm:prSet presAssocID="{E622BC16-F590-4F15-ADE2-C938B86D56E6}" presName="linNode" presStyleCnt="0"/>
      <dgm:spPr/>
    </dgm:pt>
    <dgm:pt modelId="{7E471251-A6F9-4DD2-9625-9386F16A01F0}" type="pres">
      <dgm:prSet presAssocID="{E622BC16-F590-4F15-ADE2-C938B86D56E6}" presName="parentText" presStyleLbl="solidFgAcc1" presStyleIdx="0" presStyleCnt="3">
        <dgm:presLayoutVars>
          <dgm:chMax val="1"/>
          <dgm:bulletEnabled/>
        </dgm:presLayoutVars>
      </dgm:prSet>
      <dgm:spPr/>
    </dgm:pt>
    <dgm:pt modelId="{FC2E6067-73CF-4CCB-AD89-08B9DB6BD828}" type="pres">
      <dgm:prSet presAssocID="{E622BC16-F590-4F15-ADE2-C938B86D56E6}" presName="descendantText" presStyleLbl="alignNode1" presStyleIdx="0" presStyleCnt="3">
        <dgm:presLayoutVars>
          <dgm:bulletEnabled/>
        </dgm:presLayoutVars>
      </dgm:prSet>
      <dgm:spPr/>
    </dgm:pt>
    <dgm:pt modelId="{FD5780B1-A31F-4EE8-A460-B86584E74D5E}" type="pres">
      <dgm:prSet presAssocID="{0138E818-4A81-400D-97CF-2B1A0ED888CF}" presName="sp" presStyleCnt="0"/>
      <dgm:spPr/>
    </dgm:pt>
    <dgm:pt modelId="{5FDC7583-5D2A-4D90-9033-9A1C19275BB2}" type="pres">
      <dgm:prSet presAssocID="{D9D930AB-0CD7-4C78-A46C-B0D6AD272053}" presName="linNode" presStyleCnt="0"/>
      <dgm:spPr/>
    </dgm:pt>
    <dgm:pt modelId="{706142C3-560E-4774-B356-91B6CE42D374}" type="pres">
      <dgm:prSet presAssocID="{D9D930AB-0CD7-4C78-A46C-B0D6AD272053}" presName="parentText" presStyleLbl="solidFgAcc1" presStyleIdx="1" presStyleCnt="3">
        <dgm:presLayoutVars>
          <dgm:chMax val="1"/>
          <dgm:bulletEnabled/>
        </dgm:presLayoutVars>
      </dgm:prSet>
      <dgm:spPr/>
    </dgm:pt>
    <dgm:pt modelId="{F88E1823-294B-4E73-AE80-3273E088EBC7}" type="pres">
      <dgm:prSet presAssocID="{D9D930AB-0CD7-4C78-A46C-B0D6AD272053}" presName="descendantText" presStyleLbl="alignNode1" presStyleIdx="1" presStyleCnt="3">
        <dgm:presLayoutVars>
          <dgm:bulletEnabled/>
        </dgm:presLayoutVars>
      </dgm:prSet>
      <dgm:spPr/>
    </dgm:pt>
    <dgm:pt modelId="{FF7B953A-CFE3-46C7-9ECB-E0FAEC529D7C}" type="pres">
      <dgm:prSet presAssocID="{62789667-5A7B-4562-B41E-49A0C05289E4}" presName="sp" presStyleCnt="0"/>
      <dgm:spPr/>
    </dgm:pt>
    <dgm:pt modelId="{274681DE-2B90-4DB1-A2C6-7AA0D39CDCDA}" type="pres">
      <dgm:prSet presAssocID="{4D4CEE47-F798-404B-8E8F-4FD865F09FE2}" presName="linNode" presStyleCnt="0"/>
      <dgm:spPr/>
    </dgm:pt>
    <dgm:pt modelId="{FBD24336-4ED5-4D28-8777-C5E16C02915B}" type="pres">
      <dgm:prSet presAssocID="{4D4CEE47-F798-404B-8E8F-4FD865F09FE2}" presName="parentText" presStyleLbl="solidFgAcc1" presStyleIdx="2" presStyleCnt="3">
        <dgm:presLayoutVars>
          <dgm:chMax val="1"/>
          <dgm:bulletEnabled/>
        </dgm:presLayoutVars>
      </dgm:prSet>
      <dgm:spPr/>
    </dgm:pt>
    <dgm:pt modelId="{CF36AAC2-AF25-4DA8-B472-8BB4DC30F698}" type="pres">
      <dgm:prSet presAssocID="{4D4CEE47-F798-404B-8E8F-4FD865F09FE2}" presName="descendantText" presStyleLbl="alignNode1" presStyleIdx="2" presStyleCnt="3">
        <dgm:presLayoutVars>
          <dgm:bulletEnabled/>
        </dgm:presLayoutVars>
      </dgm:prSet>
      <dgm:spPr/>
    </dgm:pt>
  </dgm:ptLst>
  <dgm:cxnLst>
    <dgm:cxn modelId="{554CDD2E-A659-4E51-90B8-E45D3C24CAD3}" type="presOf" srcId="{4D4CEE47-F798-404B-8E8F-4FD865F09FE2}" destId="{FBD24336-4ED5-4D28-8777-C5E16C02915B}" srcOrd="0" destOrd="0" presId="urn:microsoft.com/office/officeart/2016/7/layout/VerticalHollowActionList"/>
    <dgm:cxn modelId="{560C8F63-A16F-4969-822C-2AEAA3C556C6}" type="presOf" srcId="{D9D930AB-0CD7-4C78-A46C-B0D6AD272053}" destId="{706142C3-560E-4774-B356-91B6CE42D374}" srcOrd="0" destOrd="0" presId="urn:microsoft.com/office/officeart/2016/7/layout/VerticalHollowActionList"/>
    <dgm:cxn modelId="{77DE4A4B-E4C5-415C-A2EC-464022047FF7}" type="presOf" srcId="{E622BC16-F590-4F15-ADE2-C938B86D56E6}" destId="{7E471251-A6F9-4DD2-9625-9386F16A01F0}" srcOrd="0" destOrd="0" presId="urn:microsoft.com/office/officeart/2016/7/layout/VerticalHollowActionList"/>
    <dgm:cxn modelId="{56FBBD51-98C7-41DC-B929-BE0995EF96A8}" type="presOf" srcId="{A60C983A-BF3E-4483-A2A0-5617D5DDF62E}" destId="{CF36AAC2-AF25-4DA8-B472-8BB4DC30F698}" srcOrd="0" destOrd="0" presId="urn:microsoft.com/office/officeart/2016/7/layout/VerticalHollowActionList"/>
    <dgm:cxn modelId="{22714079-BD74-47A3-ADA9-FF569DE32961}" srcId="{4D4CEE47-F798-404B-8E8F-4FD865F09FE2}" destId="{A60C983A-BF3E-4483-A2A0-5617D5DDF62E}" srcOrd="0" destOrd="0" parTransId="{24388538-E411-4B62-A7F4-9F5B18B422F1}" sibTransId="{187713CB-4E18-4F81-8466-12E110ED725F}"/>
    <dgm:cxn modelId="{B764C283-5140-4E82-BF74-3872581A99BF}" srcId="{3BDB2E3D-C0C5-4566-9A13-A741CA417AE6}" destId="{4D4CEE47-F798-404B-8E8F-4FD865F09FE2}" srcOrd="2" destOrd="0" parTransId="{A89B9B53-38CA-473E-87B6-BA87A46B4F5C}" sibTransId="{708218A3-2CAF-4DEA-8AC0-D02296771037}"/>
    <dgm:cxn modelId="{F37DB985-2732-4816-8606-6C97FFD8AAEF}" type="presOf" srcId="{3A4E0956-2F7C-4A96-8785-FD9F1D3DA7EC}" destId="{FC2E6067-73CF-4CCB-AD89-08B9DB6BD828}" srcOrd="0" destOrd="0" presId="urn:microsoft.com/office/officeart/2016/7/layout/VerticalHollowActionList"/>
    <dgm:cxn modelId="{DE07E585-3760-42F8-8180-0C90F21AD26E}" type="presOf" srcId="{E89BF97F-E3BD-4DBE-9231-1A6981EB6192}" destId="{F88E1823-294B-4E73-AE80-3273E088EBC7}" srcOrd="0" destOrd="0" presId="urn:microsoft.com/office/officeart/2016/7/layout/VerticalHollowActionList"/>
    <dgm:cxn modelId="{2A80649E-C3D5-4D5C-97CF-0F633FB92731}" srcId="{3BDB2E3D-C0C5-4566-9A13-A741CA417AE6}" destId="{D9D930AB-0CD7-4C78-A46C-B0D6AD272053}" srcOrd="1" destOrd="0" parTransId="{9BA2C53B-1A9F-4648-8644-4D96F28B4EF6}" sibTransId="{62789667-5A7B-4562-B41E-49A0C05289E4}"/>
    <dgm:cxn modelId="{C7ADA7A1-DAF5-4C57-8757-4E860AAC4F23}" srcId="{3BDB2E3D-C0C5-4566-9A13-A741CA417AE6}" destId="{E622BC16-F590-4F15-ADE2-C938B86D56E6}" srcOrd="0" destOrd="0" parTransId="{2B3A8D7A-C19A-4865-AE7F-0C9CBCE4FCF7}" sibTransId="{0138E818-4A81-400D-97CF-2B1A0ED888CF}"/>
    <dgm:cxn modelId="{7B34F5C2-1256-4727-BD01-72EF68FEB19D}" srcId="{E622BC16-F590-4F15-ADE2-C938B86D56E6}" destId="{3A4E0956-2F7C-4A96-8785-FD9F1D3DA7EC}" srcOrd="0" destOrd="0" parTransId="{A9661B9B-7DC2-4350-BB96-2FB413559602}" sibTransId="{A85EE5C1-A684-41C7-9278-ED935FA3B889}"/>
    <dgm:cxn modelId="{BC0EE9EA-B2C7-4F6F-919A-A97023176AEF}" type="presOf" srcId="{3BDB2E3D-C0C5-4566-9A13-A741CA417AE6}" destId="{0C7904B0-3CC1-4AE0-9576-E642F09AF2EB}" srcOrd="0" destOrd="0" presId="urn:microsoft.com/office/officeart/2016/7/layout/VerticalHollowActionList"/>
    <dgm:cxn modelId="{16C967F9-0321-4CD5-B3F1-FBA7ED985797}" srcId="{D9D930AB-0CD7-4C78-A46C-B0D6AD272053}" destId="{E89BF97F-E3BD-4DBE-9231-1A6981EB6192}" srcOrd="0" destOrd="0" parTransId="{10988DEF-97A0-46F1-84CA-D5FC558652FB}" sibTransId="{DE64F036-D963-42B9-AFEA-39888661782E}"/>
    <dgm:cxn modelId="{1842840B-5ED8-4696-AB49-00215DFE1F95}" type="presParOf" srcId="{0C7904B0-3CC1-4AE0-9576-E642F09AF2EB}" destId="{95335CFF-CA84-4BA4-B49F-FB51EC698B58}" srcOrd="0" destOrd="0" presId="urn:microsoft.com/office/officeart/2016/7/layout/VerticalHollowActionList"/>
    <dgm:cxn modelId="{64282BF4-C1DF-4032-BE4D-210EAB79791D}" type="presParOf" srcId="{95335CFF-CA84-4BA4-B49F-FB51EC698B58}" destId="{7E471251-A6F9-4DD2-9625-9386F16A01F0}" srcOrd="0" destOrd="0" presId="urn:microsoft.com/office/officeart/2016/7/layout/VerticalHollowActionList"/>
    <dgm:cxn modelId="{39ACB3C0-413E-48A7-8AFD-0CA4B05AB7C8}" type="presParOf" srcId="{95335CFF-CA84-4BA4-B49F-FB51EC698B58}" destId="{FC2E6067-73CF-4CCB-AD89-08B9DB6BD828}" srcOrd="1" destOrd="0" presId="urn:microsoft.com/office/officeart/2016/7/layout/VerticalHollowActionList"/>
    <dgm:cxn modelId="{D2AD7EB0-5848-404E-9E9A-B643803E6E49}" type="presParOf" srcId="{0C7904B0-3CC1-4AE0-9576-E642F09AF2EB}" destId="{FD5780B1-A31F-4EE8-A460-B86584E74D5E}" srcOrd="1" destOrd="0" presId="urn:microsoft.com/office/officeart/2016/7/layout/VerticalHollowActionList"/>
    <dgm:cxn modelId="{E5DFF848-2FA0-4DF7-8D44-7EBDEB289FD9}" type="presParOf" srcId="{0C7904B0-3CC1-4AE0-9576-E642F09AF2EB}" destId="{5FDC7583-5D2A-4D90-9033-9A1C19275BB2}" srcOrd="2" destOrd="0" presId="urn:microsoft.com/office/officeart/2016/7/layout/VerticalHollowActionList"/>
    <dgm:cxn modelId="{BE969A08-CAF6-4671-8818-6E7C02C86902}" type="presParOf" srcId="{5FDC7583-5D2A-4D90-9033-9A1C19275BB2}" destId="{706142C3-560E-4774-B356-91B6CE42D374}" srcOrd="0" destOrd="0" presId="urn:microsoft.com/office/officeart/2016/7/layout/VerticalHollowActionList"/>
    <dgm:cxn modelId="{1568AEB8-D47D-42E1-B274-BFF79C8EE797}" type="presParOf" srcId="{5FDC7583-5D2A-4D90-9033-9A1C19275BB2}" destId="{F88E1823-294B-4E73-AE80-3273E088EBC7}" srcOrd="1" destOrd="0" presId="urn:microsoft.com/office/officeart/2016/7/layout/VerticalHollowActionList"/>
    <dgm:cxn modelId="{6D649AE4-72AC-4746-9C2C-482CD9A47C4A}" type="presParOf" srcId="{0C7904B0-3CC1-4AE0-9576-E642F09AF2EB}" destId="{FF7B953A-CFE3-46C7-9ECB-E0FAEC529D7C}" srcOrd="3" destOrd="0" presId="urn:microsoft.com/office/officeart/2016/7/layout/VerticalHollowActionList"/>
    <dgm:cxn modelId="{70BD6578-A552-4EF3-B8E2-6396F41D4A08}" type="presParOf" srcId="{0C7904B0-3CC1-4AE0-9576-E642F09AF2EB}" destId="{274681DE-2B90-4DB1-A2C6-7AA0D39CDCDA}" srcOrd="4" destOrd="0" presId="urn:microsoft.com/office/officeart/2016/7/layout/VerticalHollowActionList"/>
    <dgm:cxn modelId="{AEC4424A-0194-4A0D-A86B-4F4984DF22B0}" type="presParOf" srcId="{274681DE-2B90-4DB1-A2C6-7AA0D39CDCDA}" destId="{FBD24336-4ED5-4D28-8777-C5E16C02915B}" srcOrd="0" destOrd="0" presId="urn:microsoft.com/office/officeart/2016/7/layout/VerticalHollowActionList"/>
    <dgm:cxn modelId="{A571DEFC-6C6F-4072-A2D7-C423FE136FDD}" type="presParOf" srcId="{274681DE-2B90-4DB1-A2C6-7AA0D39CDCDA}" destId="{CF36AAC2-AF25-4DA8-B472-8BB4DC30F698}" srcOrd="1" destOrd="0" presId="urn:microsoft.com/office/officeart/2016/7/layout/VerticalHollowAc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2011E8B-114A-4477-BD12-243DE637B613}" type="doc">
      <dgm:prSet loTypeId="urn:microsoft.com/office/officeart/2005/8/layout/defaul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823AF7B-F74D-42E6-8684-9AFB50D63080}">
      <dgm:prSet/>
      <dgm:spPr/>
      <dgm:t>
        <a:bodyPr/>
        <a:lstStyle/>
        <a:p>
          <a:r>
            <a:rPr lang="en-US" dirty="0"/>
            <a:t>Encourage the Continuing Certification (CC) of those practicing pathology</a:t>
          </a:r>
        </a:p>
      </dgm:t>
    </dgm:pt>
    <dgm:pt modelId="{A9D810E6-547C-463F-ABDF-111364ADCF0A}" type="parTrans" cxnId="{CE941EA7-29EE-4BB7-BD0B-6C6D69C378F3}">
      <dgm:prSet/>
      <dgm:spPr/>
      <dgm:t>
        <a:bodyPr/>
        <a:lstStyle/>
        <a:p>
          <a:endParaRPr lang="en-US"/>
        </a:p>
      </dgm:t>
    </dgm:pt>
    <dgm:pt modelId="{1914E37A-2266-4D40-8B6E-A64F5A982494}" type="sibTrans" cxnId="{CE941EA7-29EE-4BB7-BD0B-6C6D69C378F3}">
      <dgm:prSet/>
      <dgm:spPr/>
      <dgm:t>
        <a:bodyPr/>
        <a:lstStyle/>
        <a:p>
          <a:endParaRPr lang="en-US"/>
        </a:p>
      </dgm:t>
    </dgm:pt>
    <dgm:pt modelId="{B7281B27-D2D2-4721-91C7-67D866C4476F}">
      <dgm:prSet/>
      <dgm:spPr/>
      <dgm:t>
        <a:bodyPr/>
        <a:lstStyle/>
        <a:p>
          <a:r>
            <a:rPr lang="en-US" dirty="0"/>
            <a:t>Participate in review of pathology training programs and support program directors and trainees</a:t>
          </a:r>
        </a:p>
      </dgm:t>
    </dgm:pt>
    <dgm:pt modelId="{0FFD0DBD-2C85-422D-97B3-3949A2981812}" type="parTrans" cxnId="{8B41C546-2C22-4B48-9249-F24F64CF6FA2}">
      <dgm:prSet/>
      <dgm:spPr/>
      <dgm:t>
        <a:bodyPr/>
        <a:lstStyle/>
        <a:p>
          <a:endParaRPr lang="en-US"/>
        </a:p>
      </dgm:t>
    </dgm:pt>
    <dgm:pt modelId="{6552B8A8-37A4-4A81-A8A2-19BA996EEF4F}" type="sibTrans" cxnId="{8B41C546-2C22-4B48-9249-F24F64CF6FA2}">
      <dgm:prSet/>
      <dgm:spPr/>
      <dgm:t>
        <a:bodyPr/>
        <a:lstStyle/>
        <a:p>
          <a:endParaRPr lang="en-US"/>
        </a:p>
      </dgm:t>
    </dgm:pt>
    <dgm:pt modelId="{18BF3AB0-C50C-4432-87C8-A7B747B3C402}">
      <dgm:prSet/>
      <dgm:spPr/>
      <dgm:t>
        <a:bodyPr/>
        <a:lstStyle/>
        <a:p>
          <a:r>
            <a:rPr lang="en-US" dirty="0"/>
            <a:t>Maintain a registry of diplomates</a:t>
          </a:r>
        </a:p>
      </dgm:t>
    </dgm:pt>
    <dgm:pt modelId="{F0901BBC-40C4-4FFE-8630-8EB0EE3E0987}" type="parTrans" cxnId="{AACE92FD-F959-4669-BFD8-D2D703DDFE77}">
      <dgm:prSet/>
      <dgm:spPr/>
      <dgm:t>
        <a:bodyPr/>
        <a:lstStyle/>
        <a:p>
          <a:endParaRPr lang="en-US"/>
        </a:p>
      </dgm:t>
    </dgm:pt>
    <dgm:pt modelId="{ED2C535D-CE0E-4DF3-B138-458D760B1109}" type="sibTrans" cxnId="{AACE92FD-F959-4669-BFD8-D2D703DDFE77}">
      <dgm:prSet/>
      <dgm:spPr/>
      <dgm:t>
        <a:bodyPr/>
        <a:lstStyle/>
        <a:p>
          <a:endParaRPr lang="en-US"/>
        </a:p>
      </dgm:t>
    </dgm:pt>
    <dgm:pt modelId="{53ACCC43-C9FD-4647-8D76-243D38F87984}">
      <dgm:prSet/>
      <dgm:spPr/>
      <dgm:t>
        <a:bodyPr/>
        <a:lstStyle/>
        <a:p>
          <a:r>
            <a:rPr lang="en-US" dirty="0"/>
            <a:t>Public reporting of certification status</a:t>
          </a:r>
        </a:p>
      </dgm:t>
    </dgm:pt>
    <dgm:pt modelId="{55D9C736-65F9-4036-9535-AF76E3F77C77}" type="parTrans" cxnId="{E51F2DDA-077E-406F-BA79-6021CCE9B804}">
      <dgm:prSet/>
      <dgm:spPr/>
      <dgm:t>
        <a:bodyPr/>
        <a:lstStyle/>
        <a:p>
          <a:endParaRPr lang="en-US"/>
        </a:p>
      </dgm:t>
    </dgm:pt>
    <dgm:pt modelId="{7029221B-782A-401D-BB09-37B116E5FC6E}" type="sibTrans" cxnId="{E51F2DDA-077E-406F-BA79-6021CCE9B804}">
      <dgm:prSet/>
      <dgm:spPr/>
      <dgm:t>
        <a:bodyPr/>
        <a:lstStyle/>
        <a:p>
          <a:endParaRPr lang="en-US"/>
        </a:p>
      </dgm:t>
    </dgm:pt>
    <dgm:pt modelId="{8C1944B4-1D21-4AE1-8A94-CDBC821AF0FE}" type="pres">
      <dgm:prSet presAssocID="{02011E8B-114A-4477-BD12-243DE637B613}" presName="diagram" presStyleCnt="0">
        <dgm:presLayoutVars>
          <dgm:dir/>
          <dgm:resizeHandles val="exact"/>
        </dgm:presLayoutVars>
      </dgm:prSet>
      <dgm:spPr/>
    </dgm:pt>
    <dgm:pt modelId="{8834C947-B98A-4D34-82B5-DEEAF14E4314}" type="pres">
      <dgm:prSet presAssocID="{D823AF7B-F74D-42E6-8684-9AFB50D63080}" presName="node" presStyleLbl="node1" presStyleIdx="0" presStyleCnt="4">
        <dgm:presLayoutVars>
          <dgm:bulletEnabled val="1"/>
        </dgm:presLayoutVars>
      </dgm:prSet>
      <dgm:spPr/>
    </dgm:pt>
    <dgm:pt modelId="{130D45EE-7419-4C74-B95F-E8ED4A2AEDBC}" type="pres">
      <dgm:prSet presAssocID="{1914E37A-2266-4D40-8B6E-A64F5A982494}" presName="sibTrans" presStyleCnt="0"/>
      <dgm:spPr/>
    </dgm:pt>
    <dgm:pt modelId="{D378BBA6-1761-4891-B6A9-520F2E94D08F}" type="pres">
      <dgm:prSet presAssocID="{B7281B27-D2D2-4721-91C7-67D866C4476F}" presName="node" presStyleLbl="node1" presStyleIdx="1" presStyleCnt="4">
        <dgm:presLayoutVars>
          <dgm:bulletEnabled val="1"/>
        </dgm:presLayoutVars>
      </dgm:prSet>
      <dgm:spPr/>
    </dgm:pt>
    <dgm:pt modelId="{552BD420-54D4-4882-8843-F2CA43A3DC9E}" type="pres">
      <dgm:prSet presAssocID="{6552B8A8-37A4-4A81-A8A2-19BA996EEF4F}" presName="sibTrans" presStyleCnt="0"/>
      <dgm:spPr/>
    </dgm:pt>
    <dgm:pt modelId="{6A5CE46A-B65B-411D-8FB6-55951CE5F3EB}" type="pres">
      <dgm:prSet presAssocID="{18BF3AB0-C50C-4432-87C8-A7B747B3C402}" presName="node" presStyleLbl="node1" presStyleIdx="2" presStyleCnt="4">
        <dgm:presLayoutVars>
          <dgm:bulletEnabled val="1"/>
        </dgm:presLayoutVars>
      </dgm:prSet>
      <dgm:spPr/>
    </dgm:pt>
    <dgm:pt modelId="{362AE0A2-EA15-4303-A720-3E9E00827A0D}" type="pres">
      <dgm:prSet presAssocID="{ED2C535D-CE0E-4DF3-B138-458D760B1109}" presName="sibTrans" presStyleCnt="0"/>
      <dgm:spPr/>
    </dgm:pt>
    <dgm:pt modelId="{776359CB-EC10-4728-B9D6-573D9B583F7C}" type="pres">
      <dgm:prSet presAssocID="{53ACCC43-C9FD-4647-8D76-243D38F87984}" presName="node" presStyleLbl="node1" presStyleIdx="3" presStyleCnt="4">
        <dgm:presLayoutVars>
          <dgm:bulletEnabled val="1"/>
        </dgm:presLayoutVars>
      </dgm:prSet>
      <dgm:spPr/>
    </dgm:pt>
  </dgm:ptLst>
  <dgm:cxnLst>
    <dgm:cxn modelId="{CDFDC117-BA1E-402D-9EDF-813A7B0A9997}" type="presOf" srcId="{D823AF7B-F74D-42E6-8684-9AFB50D63080}" destId="{8834C947-B98A-4D34-82B5-DEEAF14E4314}" srcOrd="0" destOrd="0" presId="urn:microsoft.com/office/officeart/2005/8/layout/default"/>
    <dgm:cxn modelId="{8B41C546-2C22-4B48-9249-F24F64CF6FA2}" srcId="{02011E8B-114A-4477-BD12-243DE637B613}" destId="{B7281B27-D2D2-4721-91C7-67D866C4476F}" srcOrd="1" destOrd="0" parTransId="{0FFD0DBD-2C85-422D-97B3-3949A2981812}" sibTransId="{6552B8A8-37A4-4A81-A8A2-19BA996EEF4F}"/>
    <dgm:cxn modelId="{143ACA88-E06F-4AD5-ABDC-3131A408D12C}" type="presOf" srcId="{02011E8B-114A-4477-BD12-243DE637B613}" destId="{8C1944B4-1D21-4AE1-8A94-CDBC821AF0FE}" srcOrd="0" destOrd="0" presId="urn:microsoft.com/office/officeart/2005/8/layout/default"/>
    <dgm:cxn modelId="{CE941EA7-29EE-4BB7-BD0B-6C6D69C378F3}" srcId="{02011E8B-114A-4477-BD12-243DE637B613}" destId="{D823AF7B-F74D-42E6-8684-9AFB50D63080}" srcOrd="0" destOrd="0" parTransId="{A9D810E6-547C-463F-ABDF-111364ADCF0A}" sibTransId="{1914E37A-2266-4D40-8B6E-A64F5A982494}"/>
    <dgm:cxn modelId="{3D8979A9-C54A-46CD-820D-C930A5570AEA}" type="presOf" srcId="{18BF3AB0-C50C-4432-87C8-A7B747B3C402}" destId="{6A5CE46A-B65B-411D-8FB6-55951CE5F3EB}" srcOrd="0" destOrd="0" presId="urn:microsoft.com/office/officeart/2005/8/layout/default"/>
    <dgm:cxn modelId="{CCBDD6B3-02AF-49BE-8671-55003C629926}" type="presOf" srcId="{B7281B27-D2D2-4721-91C7-67D866C4476F}" destId="{D378BBA6-1761-4891-B6A9-520F2E94D08F}" srcOrd="0" destOrd="0" presId="urn:microsoft.com/office/officeart/2005/8/layout/default"/>
    <dgm:cxn modelId="{501F82BC-AAF4-4555-AB51-B440CF0D6A91}" type="presOf" srcId="{53ACCC43-C9FD-4647-8D76-243D38F87984}" destId="{776359CB-EC10-4728-B9D6-573D9B583F7C}" srcOrd="0" destOrd="0" presId="urn:microsoft.com/office/officeart/2005/8/layout/default"/>
    <dgm:cxn modelId="{E51F2DDA-077E-406F-BA79-6021CCE9B804}" srcId="{02011E8B-114A-4477-BD12-243DE637B613}" destId="{53ACCC43-C9FD-4647-8D76-243D38F87984}" srcOrd="3" destOrd="0" parTransId="{55D9C736-65F9-4036-9535-AF76E3F77C77}" sibTransId="{7029221B-782A-401D-BB09-37B116E5FC6E}"/>
    <dgm:cxn modelId="{AACE92FD-F959-4669-BFD8-D2D703DDFE77}" srcId="{02011E8B-114A-4477-BD12-243DE637B613}" destId="{18BF3AB0-C50C-4432-87C8-A7B747B3C402}" srcOrd="2" destOrd="0" parTransId="{F0901BBC-40C4-4FFE-8630-8EB0EE3E0987}" sibTransId="{ED2C535D-CE0E-4DF3-B138-458D760B1109}"/>
    <dgm:cxn modelId="{C9C94A10-F34B-47ED-94B0-CC36E36C3063}" type="presParOf" srcId="{8C1944B4-1D21-4AE1-8A94-CDBC821AF0FE}" destId="{8834C947-B98A-4D34-82B5-DEEAF14E4314}" srcOrd="0" destOrd="0" presId="urn:microsoft.com/office/officeart/2005/8/layout/default"/>
    <dgm:cxn modelId="{D398FD5D-B213-435C-89A1-2E2CDB3E8639}" type="presParOf" srcId="{8C1944B4-1D21-4AE1-8A94-CDBC821AF0FE}" destId="{130D45EE-7419-4C74-B95F-E8ED4A2AEDBC}" srcOrd="1" destOrd="0" presId="urn:microsoft.com/office/officeart/2005/8/layout/default"/>
    <dgm:cxn modelId="{B3B08442-8DD0-47E6-ABAE-A91758096B38}" type="presParOf" srcId="{8C1944B4-1D21-4AE1-8A94-CDBC821AF0FE}" destId="{D378BBA6-1761-4891-B6A9-520F2E94D08F}" srcOrd="2" destOrd="0" presId="urn:microsoft.com/office/officeart/2005/8/layout/default"/>
    <dgm:cxn modelId="{8DC44C79-82BF-405E-841D-746D85842ED3}" type="presParOf" srcId="{8C1944B4-1D21-4AE1-8A94-CDBC821AF0FE}" destId="{552BD420-54D4-4882-8843-F2CA43A3DC9E}" srcOrd="3" destOrd="0" presId="urn:microsoft.com/office/officeart/2005/8/layout/default"/>
    <dgm:cxn modelId="{09917642-205E-460A-A1CA-92DC68985792}" type="presParOf" srcId="{8C1944B4-1D21-4AE1-8A94-CDBC821AF0FE}" destId="{6A5CE46A-B65B-411D-8FB6-55951CE5F3EB}" srcOrd="4" destOrd="0" presId="urn:microsoft.com/office/officeart/2005/8/layout/default"/>
    <dgm:cxn modelId="{FB0326C4-D112-4733-AD58-A6F3D6CB2421}" type="presParOf" srcId="{8C1944B4-1D21-4AE1-8A94-CDBC821AF0FE}" destId="{362AE0A2-EA15-4303-A720-3E9E00827A0D}" srcOrd="5" destOrd="0" presId="urn:microsoft.com/office/officeart/2005/8/layout/default"/>
    <dgm:cxn modelId="{B4AEF307-D674-4EF6-BCE2-D87FBCBEB737}" type="presParOf" srcId="{8C1944B4-1D21-4AE1-8A94-CDBC821AF0FE}" destId="{776359CB-EC10-4728-B9D6-573D9B583F7C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1C0C0FA-69FC-4746-9AD4-32E24CEEDA86}" type="doc">
      <dgm:prSet loTypeId="urn:microsoft.com/office/officeart/2005/8/layout/list1" loCatId="list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E4E67914-1899-4E83-8625-E55BDF922747}">
      <dgm:prSet/>
      <dgm:spPr>
        <a:gradFill flip="none" rotWithShape="0">
          <a:gsLst>
            <a:gs pos="0">
              <a:schemeClr val="accent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2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en-US" dirty="0"/>
            <a:t>AP/CP  </a:t>
          </a:r>
        </a:p>
      </dgm:t>
    </dgm:pt>
    <dgm:pt modelId="{7E8CF972-DCA0-450B-973D-0F16859A2C36}" type="parTrans" cxnId="{F36970CB-46EA-46FF-B965-20D68648CE49}">
      <dgm:prSet/>
      <dgm:spPr/>
      <dgm:t>
        <a:bodyPr/>
        <a:lstStyle/>
        <a:p>
          <a:endParaRPr lang="en-US"/>
        </a:p>
      </dgm:t>
    </dgm:pt>
    <dgm:pt modelId="{22CBF27B-D54B-4116-9630-9B3C47AA7FA9}" type="sibTrans" cxnId="{F36970CB-46EA-46FF-B965-20D68648CE49}">
      <dgm:prSet/>
      <dgm:spPr/>
      <dgm:t>
        <a:bodyPr/>
        <a:lstStyle/>
        <a:p>
          <a:endParaRPr lang="en-US"/>
        </a:p>
      </dgm:t>
    </dgm:pt>
    <dgm:pt modelId="{AD92ED0E-5A49-4E7C-A618-996BCE7FAF8D}">
      <dgm:prSet/>
      <dgm:spPr/>
      <dgm:t>
        <a:bodyPr/>
        <a:lstStyle/>
        <a:p>
          <a:r>
            <a:rPr lang="en-US" dirty="0"/>
            <a:t>48 months full-time training</a:t>
          </a:r>
        </a:p>
      </dgm:t>
    </dgm:pt>
    <dgm:pt modelId="{8D67D4BC-A477-4A7B-86DB-01AAD9E070F6}" type="parTrans" cxnId="{49BA848D-6CA5-4CB9-A79B-D6F64342D0FC}">
      <dgm:prSet/>
      <dgm:spPr/>
      <dgm:t>
        <a:bodyPr/>
        <a:lstStyle/>
        <a:p>
          <a:endParaRPr lang="en-US"/>
        </a:p>
      </dgm:t>
    </dgm:pt>
    <dgm:pt modelId="{2A72000F-186E-4CC5-A264-B42DB558E169}" type="sibTrans" cxnId="{49BA848D-6CA5-4CB9-A79B-D6F64342D0FC}">
      <dgm:prSet/>
      <dgm:spPr/>
      <dgm:t>
        <a:bodyPr/>
        <a:lstStyle/>
        <a:p>
          <a:endParaRPr lang="en-US"/>
        </a:p>
      </dgm:t>
    </dgm:pt>
    <dgm:pt modelId="{191C7FEB-150A-4963-AA51-7BEE57527BB2}">
      <dgm:prSet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dirty="0"/>
            <a:t> 18 months structured training each in AP and CP</a:t>
          </a:r>
        </a:p>
      </dgm:t>
    </dgm:pt>
    <dgm:pt modelId="{7A02AAA3-A530-445E-94D0-422336B0D68A}" type="parTrans" cxnId="{04BF7B56-923D-4077-83E0-5F68E7E4A3B6}">
      <dgm:prSet/>
      <dgm:spPr/>
      <dgm:t>
        <a:bodyPr/>
        <a:lstStyle/>
        <a:p>
          <a:endParaRPr lang="en-US"/>
        </a:p>
      </dgm:t>
    </dgm:pt>
    <dgm:pt modelId="{75C54B82-F766-455A-BFB1-93C2FC707EDC}" type="sibTrans" cxnId="{04BF7B56-923D-4077-83E0-5F68E7E4A3B6}">
      <dgm:prSet/>
      <dgm:spPr/>
      <dgm:t>
        <a:bodyPr/>
        <a:lstStyle/>
        <a:p>
          <a:endParaRPr lang="en-US"/>
        </a:p>
      </dgm:t>
    </dgm:pt>
    <dgm:pt modelId="{44E6BD0A-9FF5-450B-B157-AD092D98A2A6}">
      <dgm:prSet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dirty="0"/>
            <a:t> 12 months flexible training of AP or CP</a:t>
          </a:r>
        </a:p>
      </dgm:t>
    </dgm:pt>
    <dgm:pt modelId="{FD490ABE-1960-487D-83A3-F8ADB53D1D08}" type="parTrans" cxnId="{73B31B96-9CBD-47FC-8DCA-F784298F53BE}">
      <dgm:prSet/>
      <dgm:spPr/>
      <dgm:t>
        <a:bodyPr/>
        <a:lstStyle/>
        <a:p>
          <a:endParaRPr lang="en-US"/>
        </a:p>
      </dgm:t>
    </dgm:pt>
    <dgm:pt modelId="{19FE6E62-4E84-43BC-8E2C-4A18EF496973}" type="sibTrans" cxnId="{73B31B96-9CBD-47FC-8DCA-F784298F53BE}">
      <dgm:prSet/>
      <dgm:spPr/>
      <dgm:t>
        <a:bodyPr/>
        <a:lstStyle/>
        <a:p>
          <a:endParaRPr lang="en-US"/>
        </a:p>
      </dgm:t>
    </dgm:pt>
    <dgm:pt modelId="{F344D2EE-A55D-4E19-BAF4-F54EDA78541C}">
      <dgm:prSet/>
      <dgm:spPr>
        <a:gradFill flip="none" rotWithShape="0">
          <a:gsLst>
            <a:gs pos="0">
              <a:schemeClr val="accent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2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en-US"/>
            <a:t>AP or CP only</a:t>
          </a:r>
        </a:p>
      </dgm:t>
    </dgm:pt>
    <dgm:pt modelId="{D68FCEC0-5E80-4801-98AD-789B6B89E775}" type="parTrans" cxnId="{45DDE87C-2583-46F5-A9C7-262881B96262}">
      <dgm:prSet/>
      <dgm:spPr/>
      <dgm:t>
        <a:bodyPr/>
        <a:lstStyle/>
        <a:p>
          <a:endParaRPr lang="en-US"/>
        </a:p>
      </dgm:t>
    </dgm:pt>
    <dgm:pt modelId="{767881FE-74D8-49A7-A21F-8F59DA23371C}" type="sibTrans" cxnId="{45DDE87C-2583-46F5-A9C7-262881B96262}">
      <dgm:prSet/>
      <dgm:spPr/>
      <dgm:t>
        <a:bodyPr/>
        <a:lstStyle/>
        <a:p>
          <a:endParaRPr lang="en-US"/>
        </a:p>
      </dgm:t>
    </dgm:pt>
    <dgm:pt modelId="{F78DCE73-C567-4A39-BC87-CADE347F38E1}">
      <dgm:prSet/>
      <dgm:spPr/>
      <dgm:t>
        <a:bodyPr/>
        <a:lstStyle/>
        <a:p>
          <a:r>
            <a:rPr lang="en-US"/>
            <a:t>36 months full-time training </a:t>
          </a:r>
        </a:p>
      </dgm:t>
    </dgm:pt>
    <dgm:pt modelId="{4E5730E7-1A68-484A-BFF1-D8B7514DC7F5}" type="parTrans" cxnId="{C7CF1C62-84CD-4FCE-BADB-CB4BF835A0E0}">
      <dgm:prSet/>
      <dgm:spPr/>
      <dgm:t>
        <a:bodyPr/>
        <a:lstStyle/>
        <a:p>
          <a:endParaRPr lang="en-US"/>
        </a:p>
      </dgm:t>
    </dgm:pt>
    <dgm:pt modelId="{8D6B67CA-3F9A-4BD1-84D4-CC6ECF21267C}" type="sibTrans" cxnId="{C7CF1C62-84CD-4FCE-BADB-CB4BF835A0E0}">
      <dgm:prSet/>
      <dgm:spPr/>
      <dgm:t>
        <a:bodyPr/>
        <a:lstStyle/>
        <a:p>
          <a:endParaRPr lang="en-US"/>
        </a:p>
      </dgm:t>
    </dgm:pt>
    <dgm:pt modelId="{9E5B128B-3AA4-4794-AA9F-25921F8C21BF}">
      <dgm:prSet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dirty="0"/>
            <a:t> 24 months structured training in AP or CP</a:t>
          </a:r>
        </a:p>
      </dgm:t>
    </dgm:pt>
    <dgm:pt modelId="{437714BC-375B-41D3-B7E9-9EB0193CB2E8}" type="parTrans" cxnId="{1813BB1A-2743-4BD4-8CA4-C91CDB9DD015}">
      <dgm:prSet/>
      <dgm:spPr/>
      <dgm:t>
        <a:bodyPr/>
        <a:lstStyle/>
        <a:p>
          <a:endParaRPr lang="en-US"/>
        </a:p>
      </dgm:t>
    </dgm:pt>
    <dgm:pt modelId="{CD2B8C5F-CF12-4629-8DF1-D91FD355528A}" type="sibTrans" cxnId="{1813BB1A-2743-4BD4-8CA4-C91CDB9DD015}">
      <dgm:prSet/>
      <dgm:spPr/>
      <dgm:t>
        <a:bodyPr/>
        <a:lstStyle/>
        <a:p>
          <a:endParaRPr lang="en-US"/>
        </a:p>
      </dgm:t>
    </dgm:pt>
    <dgm:pt modelId="{A871F106-F8A8-44C3-9E28-A952EB4112EB}">
      <dgm:prSet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dirty="0"/>
            <a:t> 12 months flexible training of AP or CP</a:t>
          </a:r>
        </a:p>
      </dgm:t>
    </dgm:pt>
    <dgm:pt modelId="{6F14CA80-D7D9-4F94-ACC7-A0F19249AF96}" type="parTrans" cxnId="{A086EEFD-07A6-448D-AC6A-2BE1D5219A56}">
      <dgm:prSet/>
      <dgm:spPr/>
      <dgm:t>
        <a:bodyPr/>
        <a:lstStyle/>
        <a:p>
          <a:endParaRPr lang="en-US"/>
        </a:p>
      </dgm:t>
    </dgm:pt>
    <dgm:pt modelId="{A77533E1-B75D-495D-938E-6112C2B4263D}" type="sibTrans" cxnId="{A086EEFD-07A6-448D-AC6A-2BE1D5219A56}">
      <dgm:prSet/>
      <dgm:spPr/>
      <dgm:t>
        <a:bodyPr/>
        <a:lstStyle/>
        <a:p>
          <a:endParaRPr lang="en-US"/>
        </a:p>
      </dgm:t>
    </dgm:pt>
    <dgm:pt modelId="{F7DF8F8D-D4CB-4FEC-B7B0-89955208903D}">
      <dgm:prSet/>
      <dgm:spPr>
        <a:gradFill flip="none" rotWithShape="0">
          <a:gsLst>
            <a:gs pos="0">
              <a:schemeClr val="accent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2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en-US"/>
            <a:t>May include up to 6 months of research</a:t>
          </a:r>
        </a:p>
      </dgm:t>
    </dgm:pt>
    <dgm:pt modelId="{DA181F25-5889-4712-8DD3-F38C69288906}" type="parTrans" cxnId="{DF72A673-0F19-4092-9C62-37C7CB8EFCE4}">
      <dgm:prSet/>
      <dgm:spPr/>
      <dgm:t>
        <a:bodyPr/>
        <a:lstStyle/>
        <a:p>
          <a:endParaRPr lang="en-US"/>
        </a:p>
      </dgm:t>
    </dgm:pt>
    <dgm:pt modelId="{03358322-DA05-4BB6-832F-2A9FAFEB50E7}" type="sibTrans" cxnId="{DF72A673-0F19-4092-9C62-37C7CB8EFCE4}">
      <dgm:prSet/>
      <dgm:spPr/>
      <dgm:t>
        <a:bodyPr/>
        <a:lstStyle/>
        <a:p>
          <a:endParaRPr lang="en-US"/>
        </a:p>
      </dgm:t>
    </dgm:pt>
    <dgm:pt modelId="{657BE415-568E-4E14-AF7A-BB74CEA7EA88}" type="pres">
      <dgm:prSet presAssocID="{31C0C0FA-69FC-4746-9AD4-32E24CEEDA86}" presName="linear" presStyleCnt="0">
        <dgm:presLayoutVars>
          <dgm:dir/>
          <dgm:animLvl val="lvl"/>
          <dgm:resizeHandles val="exact"/>
        </dgm:presLayoutVars>
      </dgm:prSet>
      <dgm:spPr/>
    </dgm:pt>
    <dgm:pt modelId="{7B446AB6-69AA-4205-B827-90A880F8837F}" type="pres">
      <dgm:prSet presAssocID="{E4E67914-1899-4E83-8625-E55BDF922747}" presName="parentLin" presStyleCnt="0"/>
      <dgm:spPr/>
    </dgm:pt>
    <dgm:pt modelId="{3AE70898-0C73-49A9-A1C9-3F88584D3243}" type="pres">
      <dgm:prSet presAssocID="{E4E67914-1899-4E83-8625-E55BDF922747}" presName="parentLeftMargin" presStyleLbl="node1" presStyleIdx="0" presStyleCnt="3"/>
      <dgm:spPr/>
    </dgm:pt>
    <dgm:pt modelId="{40D93379-460B-4F6A-A985-4DF1974BCC35}" type="pres">
      <dgm:prSet presAssocID="{E4E67914-1899-4E83-8625-E55BDF922747}" presName="parentText" presStyleLbl="node1" presStyleIdx="0" presStyleCnt="3" custLinFactNeighborX="-8386">
        <dgm:presLayoutVars>
          <dgm:chMax val="0"/>
          <dgm:bulletEnabled val="1"/>
        </dgm:presLayoutVars>
      </dgm:prSet>
      <dgm:spPr/>
    </dgm:pt>
    <dgm:pt modelId="{DDFF3E69-4E7B-4E05-83D9-A6EE1A0CA13E}" type="pres">
      <dgm:prSet presAssocID="{E4E67914-1899-4E83-8625-E55BDF922747}" presName="negativeSpace" presStyleCnt="0"/>
      <dgm:spPr/>
    </dgm:pt>
    <dgm:pt modelId="{74E1228F-03E8-43C5-98D2-77D176D8B964}" type="pres">
      <dgm:prSet presAssocID="{E4E67914-1899-4E83-8625-E55BDF922747}" presName="childText" presStyleLbl="conFgAcc1" presStyleIdx="0" presStyleCnt="3">
        <dgm:presLayoutVars>
          <dgm:bulletEnabled val="1"/>
        </dgm:presLayoutVars>
      </dgm:prSet>
      <dgm:spPr/>
    </dgm:pt>
    <dgm:pt modelId="{0EC8DD0B-6A80-4500-9C5C-85E3659AEA2C}" type="pres">
      <dgm:prSet presAssocID="{22CBF27B-D54B-4116-9630-9B3C47AA7FA9}" presName="spaceBetweenRectangles" presStyleCnt="0"/>
      <dgm:spPr/>
    </dgm:pt>
    <dgm:pt modelId="{FA71AEEA-449F-4DE9-A9D5-C93E5A364E0D}" type="pres">
      <dgm:prSet presAssocID="{F344D2EE-A55D-4E19-BAF4-F54EDA78541C}" presName="parentLin" presStyleCnt="0"/>
      <dgm:spPr/>
    </dgm:pt>
    <dgm:pt modelId="{BCAC3CDF-7B06-450E-A368-56F35F575FEA}" type="pres">
      <dgm:prSet presAssocID="{F344D2EE-A55D-4E19-BAF4-F54EDA78541C}" presName="parentLeftMargin" presStyleLbl="node1" presStyleIdx="0" presStyleCnt="3"/>
      <dgm:spPr/>
    </dgm:pt>
    <dgm:pt modelId="{748490B6-8FB1-4630-958F-4064454DC26C}" type="pres">
      <dgm:prSet presAssocID="{F344D2EE-A55D-4E19-BAF4-F54EDA78541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E670A69-93AF-44CA-9159-A9CC2473B5F5}" type="pres">
      <dgm:prSet presAssocID="{F344D2EE-A55D-4E19-BAF4-F54EDA78541C}" presName="negativeSpace" presStyleCnt="0"/>
      <dgm:spPr/>
    </dgm:pt>
    <dgm:pt modelId="{E67A4017-5B19-41B2-B446-DACA6F45BAB0}" type="pres">
      <dgm:prSet presAssocID="{F344D2EE-A55D-4E19-BAF4-F54EDA78541C}" presName="childText" presStyleLbl="conFgAcc1" presStyleIdx="1" presStyleCnt="3">
        <dgm:presLayoutVars>
          <dgm:bulletEnabled val="1"/>
        </dgm:presLayoutVars>
      </dgm:prSet>
      <dgm:spPr/>
    </dgm:pt>
    <dgm:pt modelId="{2E28BA14-672B-4D5C-8257-E0DF2609B52D}" type="pres">
      <dgm:prSet presAssocID="{767881FE-74D8-49A7-A21F-8F59DA23371C}" presName="spaceBetweenRectangles" presStyleCnt="0"/>
      <dgm:spPr/>
    </dgm:pt>
    <dgm:pt modelId="{9C435E4E-57B1-4261-8ADC-3CBADC69A747}" type="pres">
      <dgm:prSet presAssocID="{F7DF8F8D-D4CB-4FEC-B7B0-89955208903D}" presName="parentLin" presStyleCnt="0"/>
      <dgm:spPr/>
    </dgm:pt>
    <dgm:pt modelId="{881A8AF0-BF21-43B6-9255-CB44658037DA}" type="pres">
      <dgm:prSet presAssocID="{F7DF8F8D-D4CB-4FEC-B7B0-89955208903D}" presName="parentLeftMargin" presStyleLbl="node1" presStyleIdx="1" presStyleCnt="3"/>
      <dgm:spPr/>
    </dgm:pt>
    <dgm:pt modelId="{8BF5B0ED-3B73-4EC3-B606-0CDC9C8F1AFC}" type="pres">
      <dgm:prSet presAssocID="{F7DF8F8D-D4CB-4FEC-B7B0-89955208903D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A8453D6E-A22B-4769-B92A-D8495E1B63C3}" type="pres">
      <dgm:prSet presAssocID="{F7DF8F8D-D4CB-4FEC-B7B0-89955208903D}" presName="negativeSpace" presStyleCnt="0"/>
      <dgm:spPr/>
    </dgm:pt>
    <dgm:pt modelId="{FE9CAE1B-72F6-432B-AC5E-410DBCC828B1}" type="pres">
      <dgm:prSet presAssocID="{F7DF8F8D-D4CB-4FEC-B7B0-89955208903D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47FE9003-97F4-4D66-8B53-C1FBC96A19E4}" type="presOf" srcId="{31C0C0FA-69FC-4746-9AD4-32E24CEEDA86}" destId="{657BE415-568E-4E14-AF7A-BB74CEA7EA88}" srcOrd="0" destOrd="0" presId="urn:microsoft.com/office/officeart/2005/8/layout/list1"/>
    <dgm:cxn modelId="{75A22809-0A8B-4BD7-AD44-0F9E349B2DC4}" type="presOf" srcId="{F7DF8F8D-D4CB-4FEC-B7B0-89955208903D}" destId="{881A8AF0-BF21-43B6-9255-CB44658037DA}" srcOrd="0" destOrd="0" presId="urn:microsoft.com/office/officeart/2005/8/layout/list1"/>
    <dgm:cxn modelId="{08656511-BB34-4236-B59F-551D9B36BB66}" type="presOf" srcId="{191C7FEB-150A-4963-AA51-7BEE57527BB2}" destId="{74E1228F-03E8-43C5-98D2-77D176D8B964}" srcOrd="0" destOrd="1" presId="urn:microsoft.com/office/officeart/2005/8/layout/list1"/>
    <dgm:cxn modelId="{7487AA11-696A-468F-BDF4-F1ADC3D78BBC}" type="presOf" srcId="{E4E67914-1899-4E83-8625-E55BDF922747}" destId="{40D93379-460B-4F6A-A985-4DF1974BCC35}" srcOrd="1" destOrd="0" presId="urn:microsoft.com/office/officeart/2005/8/layout/list1"/>
    <dgm:cxn modelId="{1813BB1A-2743-4BD4-8CA4-C91CDB9DD015}" srcId="{F78DCE73-C567-4A39-BC87-CADE347F38E1}" destId="{9E5B128B-3AA4-4794-AA9F-25921F8C21BF}" srcOrd="0" destOrd="0" parTransId="{437714BC-375B-41D3-B7E9-9EB0193CB2E8}" sibTransId="{CD2B8C5F-CF12-4629-8DF1-D91FD355528A}"/>
    <dgm:cxn modelId="{F2A8E236-EC31-4318-96BD-22500EE8B2B0}" type="presOf" srcId="{A871F106-F8A8-44C3-9E28-A952EB4112EB}" destId="{E67A4017-5B19-41B2-B446-DACA6F45BAB0}" srcOrd="0" destOrd="2" presId="urn:microsoft.com/office/officeart/2005/8/layout/list1"/>
    <dgm:cxn modelId="{C7CF1C62-84CD-4FCE-BADB-CB4BF835A0E0}" srcId="{F344D2EE-A55D-4E19-BAF4-F54EDA78541C}" destId="{F78DCE73-C567-4A39-BC87-CADE347F38E1}" srcOrd="0" destOrd="0" parTransId="{4E5730E7-1A68-484A-BFF1-D8B7514DC7F5}" sibTransId="{8D6B67CA-3F9A-4BD1-84D4-CC6ECF21267C}"/>
    <dgm:cxn modelId="{7E98616A-AEDD-44FE-BAF1-4FC50277191F}" type="presOf" srcId="{9E5B128B-3AA4-4794-AA9F-25921F8C21BF}" destId="{E67A4017-5B19-41B2-B446-DACA6F45BAB0}" srcOrd="0" destOrd="1" presId="urn:microsoft.com/office/officeart/2005/8/layout/list1"/>
    <dgm:cxn modelId="{59F39252-1E83-413A-982A-4574BEF14CE5}" type="presOf" srcId="{F78DCE73-C567-4A39-BC87-CADE347F38E1}" destId="{E67A4017-5B19-41B2-B446-DACA6F45BAB0}" srcOrd="0" destOrd="0" presId="urn:microsoft.com/office/officeart/2005/8/layout/list1"/>
    <dgm:cxn modelId="{DF72A673-0F19-4092-9C62-37C7CB8EFCE4}" srcId="{31C0C0FA-69FC-4746-9AD4-32E24CEEDA86}" destId="{F7DF8F8D-D4CB-4FEC-B7B0-89955208903D}" srcOrd="2" destOrd="0" parTransId="{DA181F25-5889-4712-8DD3-F38C69288906}" sibTransId="{03358322-DA05-4BB6-832F-2A9FAFEB50E7}"/>
    <dgm:cxn modelId="{04BF7B56-923D-4077-83E0-5F68E7E4A3B6}" srcId="{AD92ED0E-5A49-4E7C-A618-996BCE7FAF8D}" destId="{191C7FEB-150A-4963-AA51-7BEE57527BB2}" srcOrd="0" destOrd="0" parTransId="{7A02AAA3-A530-445E-94D0-422336B0D68A}" sibTransId="{75C54B82-F766-455A-BFB1-93C2FC707EDC}"/>
    <dgm:cxn modelId="{45DDE87C-2583-46F5-A9C7-262881B96262}" srcId="{31C0C0FA-69FC-4746-9AD4-32E24CEEDA86}" destId="{F344D2EE-A55D-4E19-BAF4-F54EDA78541C}" srcOrd="1" destOrd="0" parTransId="{D68FCEC0-5E80-4801-98AD-789B6B89E775}" sibTransId="{767881FE-74D8-49A7-A21F-8F59DA23371C}"/>
    <dgm:cxn modelId="{49BA848D-6CA5-4CB9-A79B-D6F64342D0FC}" srcId="{E4E67914-1899-4E83-8625-E55BDF922747}" destId="{AD92ED0E-5A49-4E7C-A618-996BCE7FAF8D}" srcOrd="0" destOrd="0" parTransId="{8D67D4BC-A477-4A7B-86DB-01AAD9E070F6}" sibTransId="{2A72000F-186E-4CC5-A264-B42DB558E169}"/>
    <dgm:cxn modelId="{2644D192-9B42-4C89-854E-667580C4B140}" type="presOf" srcId="{F344D2EE-A55D-4E19-BAF4-F54EDA78541C}" destId="{BCAC3CDF-7B06-450E-A368-56F35F575FEA}" srcOrd="0" destOrd="0" presId="urn:microsoft.com/office/officeart/2005/8/layout/list1"/>
    <dgm:cxn modelId="{03FDC595-1C97-43DB-B5C9-27F42168DCBA}" type="presOf" srcId="{F7DF8F8D-D4CB-4FEC-B7B0-89955208903D}" destId="{8BF5B0ED-3B73-4EC3-B606-0CDC9C8F1AFC}" srcOrd="1" destOrd="0" presId="urn:microsoft.com/office/officeart/2005/8/layout/list1"/>
    <dgm:cxn modelId="{73B31B96-9CBD-47FC-8DCA-F784298F53BE}" srcId="{AD92ED0E-5A49-4E7C-A618-996BCE7FAF8D}" destId="{44E6BD0A-9FF5-450B-B157-AD092D98A2A6}" srcOrd="1" destOrd="0" parTransId="{FD490ABE-1960-487D-83A3-F8ADB53D1D08}" sibTransId="{19FE6E62-4E84-43BC-8E2C-4A18EF496973}"/>
    <dgm:cxn modelId="{E9FB12AD-4EDE-41F9-B943-3474162DB1F1}" type="presOf" srcId="{AD92ED0E-5A49-4E7C-A618-996BCE7FAF8D}" destId="{74E1228F-03E8-43C5-98D2-77D176D8B964}" srcOrd="0" destOrd="0" presId="urn:microsoft.com/office/officeart/2005/8/layout/list1"/>
    <dgm:cxn modelId="{3290C9B3-1279-483A-AB38-19CA58C666D5}" type="presOf" srcId="{F344D2EE-A55D-4E19-BAF4-F54EDA78541C}" destId="{748490B6-8FB1-4630-958F-4064454DC26C}" srcOrd="1" destOrd="0" presId="urn:microsoft.com/office/officeart/2005/8/layout/list1"/>
    <dgm:cxn modelId="{F36970CB-46EA-46FF-B965-20D68648CE49}" srcId="{31C0C0FA-69FC-4746-9AD4-32E24CEEDA86}" destId="{E4E67914-1899-4E83-8625-E55BDF922747}" srcOrd="0" destOrd="0" parTransId="{7E8CF972-DCA0-450B-973D-0F16859A2C36}" sibTransId="{22CBF27B-D54B-4116-9630-9B3C47AA7FA9}"/>
    <dgm:cxn modelId="{B6B7E2E3-F6AF-4FB0-8995-6B91E1D809D0}" type="presOf" srcId="{E4E67914-1899-4E83-8625-E55BDF922747}" destId="{3AE70898-0C73-49A9-A1C9-3F88584D3243}" srcOrd="0" destOrd="0" presId="urn:microsoft.com/office/officeart/2005/8/layout/list1"/>
    <dgm:cxn modelId="{14333CEC-8D71-4EDF-A79C-2B1BCA166E50}" type="presOf" srcId="{44E6BD0A-9FF5-450B-B157-AD092D98A2A6}" destId="{74E1228F-03E8-43C5-98D2-77D176D8B964}" srcOrd="0" destOrd="2" presId="urn:microsoft.com/office/officeart/2005/8/layout/list1"/>
    <dgm:cxn modelId="{A086EEFD-07A6-448D-AC6A-2BE1D5219A56}" srcId="{F78DCE73-C567-4A39-BC87-CADE347F38E1}" destId="{A871F106-F8A8-44C3-9E28-A952EB4112EB}" srcOrd="1" destOrd="0" parTransId="{6F14CA80-D7D9-4F94-ACC7-A0F19249AF96}" sibTransId="{A77533E1-B75D-495D-938E-6112C2B4263D}"/>
    <dgm:cxn modelId="{2C2D992E-1BC3-4F1D-AEF6-446ED28AF9AB}" type="presParOf" srcId="{657BE415-568E-4E14-AF7A-BB74CEA7EA88}" destId="{7B446AB6-69AA-4205-B827-90A880F8837F}" srcOrd="0" destOrd="0" presId="urn:microsoft.com/office/officeart/2005/8/layout/list1"/>
    <dgm:cxn modelId="{512E192D-F54C-4943-8607-F1BCEB7D7F82}" type="presParOf" srcId="{7B446AB6-69AA-4205-B827-90A880F8837F}" destId="{3AE70898-0C73-49A9-A1C9-3F88584D3243}" srcOrd="0" destOrd="0" presId="urn:microsoft.com/office/officeart/2005/8/layout/list1"/>
    <dgm:cxn modelId="{C7464B75-8C06-4020-A54C-61A320EE959E}" type="presParOf" srcId="{7B446AB6-69AA-4205-B827-90A880F8837F}" destId="{40D93379-460B-4F6A-A985-4DF1974BCC35}" srcOrd="1" destOrd="0" presId="urn:microsoft.com/office/officeart/2005/8/layout/list1"/>
    <dgm:cxn modelId="{3F60D637-0A45-4491-BD7A-836651E2E171}" type="presParOf" srcId="{657BE415-568E-4E14-AF7A-BB74CEA7EA88}" destId="{DDFF3E69-4E7B-4E05-83D9-A6EE1A0CA13E}" srcOrd="1" destOrd="0" presId="urn:microsoft.com/office/officeart/2005/8/layout/list1"/>
    <dgm:cxn modelId="{359C460A-D4BC-4DD5-BBBC-1B46E30E77FB}" type="presParOf" srcId="{657BE415-568E-4E14-AF7A-BB74CEA7EA88}" destId="{74E1228F-03E8-43C5-98D2-77D176D8B964}" srcOrd="2" destOrd="0" presId="urn:microsoft.com/office/officeart/2005/8/layout/list1"/>
    <dgm:cxn modelId="{4F496747-5984-4E67-931A-EB0578C6547A}" type="presParOf" srcId="{657BE415-568E-4E14-AF7A-BB74CEA7EA88}" destId="{0EC8DD0B-6A80-4500-9C5C-85E3659AEA2C}" srcOrd="3" destOrd="0" presId="urn:microsoft.com/office/officeart/2005/8/layout/list1"/>
    <dgm:cxn modelId="{D4E2EFE8-7BC3-441C-A96C-07B9D83F1238}" type="presParOf" srcId="{657BE415-568E-4E14-AF7A-BB74CEA7EA88}" destId="{FA71AEEA-449F-4DE9-A9D5-C93E5A364E0D}" srcOrd="4" destOrd="0" presId="urn:microsoft.com/office/officeart/2005/8/layout/list1"/>
    <dgm:cxn modelId="{D14F9F2F-2704-4CC8-80B6-598EC23A750A}" type="presParOf" srcId="{FA71AEEA-449F-4DE9-A9D5-C93E5A364E0D}" destId="{BCAC3CDF-7B06-450E-A368-56F35F575FEA}" srcOrd="0" destOrd="0" presId="urn:microsoft.com/office/officeart/2005/8/layout/list1"/>
    <dgm:cxn modelId="{B4EE9170-2EF4-40A7-9C79-EE8C919541E2}" type="presParOf" srcId="{FA71AEEA-449F-4DE9-A9D5-C93E5A364E0D}" destId="{748490B6-8FB1-4630-958F-4064454DC26C}" srcOrd="1" destOrd="0" presId="urn:microsoft.com/office/officeart/2005/8/layout/list1"/>
    <dgm:cxn modelId="{5C369D2C-BB1A-460D-ABC0-DFD07874293F}" type="presParOf" srcId="{657BE415-568E-4E14-AF7A-BB74CEA7EA88}" destId="{EE670A69-93AF-44CA-9159-A9CC2473B5F5}" srcOrd="5" destOrd="0" presId="urn:microsoft.com/office/officeart/2005/8/layout/list1"/>
    <dgm:cxn modelId="{F76370CC-7CBA-4B97-A48B-58E2933A54C4}" type="presParOf" srcId="{657BE415-568E-4E14-AF7A-BB74CEA7EA88}" destId="{E67A4017-5B19-41B2-B446-DACA6F45BAB0}" srcOrd="6" destOrd="0" presId="urn:microsoft.com/office/officeart/2005/8/layout/list1"/>
    <dgm:cxn modelId="{AF60962A-F4EB-4CF0-B4C1-2CBE4C948DA1}" type="presParOf" srcId="{657BE415-568E-4E14-AF7A-BB74CEA7EA88}" destId="{2E28BA14-672B-4D5C-8257-E0DF2609B52D}" srcOrd="7" destOrd="0" presId="urn:microsoft.com/office/officeart/2005/8/layout/list1"/>
    <dgm:cxn modelId="{48561761-AD21-497A-99D1-94E4F9C7555F}" type="presParOf" srcId="{657BE415-568E-4E14-AF7A-BB74CEA7EA88}" destId="{9C435E4E-57B1-4261-8ADC-3CBADC69A747}" srcOrd="8" destOrd="0" presId="urn:microsoft.com/office/officeart/2005/8/layout/list1"/>
    <dgm:cxn modelId="{637FF742-030F-4709-890F-626CA0D81BBF}" type="presParOf" srcId="{9C435E4E-57B1-4261-8ADC-3CBADC69A747}" destId="{881A8AF0-BF21-43B6-9255-CB44658037DA}" srcOrd="0" destOrd="0" presId="urn:microsoft.com/office/officeart/2005/8/layout/list1"/>
    <dgm:cxn modelId="{1FD1A6BC-39B2-460A-92CF-40D56AEE585E}" type="presParOf" srcId="{9C435E4E-57B1-4261-8ADC-3CBADC69A747}" destId="{8BF5B0ED-3B73-4EC3-B606-0CDC9C8F1AFC}" srcOrd="1" destOrd="0" presId="urn:microsoft.com/office/officeart/2005/8/layout/list1"/>
    <dgm:cxn modelId="{3FABF90F-C4A3-4AF2-8D15-718D342A35CD}" type="presParOf" srcId="{657BE415-568E-4E14-AF7A-BB74CEA7EA88}" destId="{A8453D6E-A22B-4769-B92A-D8495E1B63C3}" srcOrd="9" destOrd="0" presId="urn:microsoft.com/office/officeart/2005/8/layout/list1"/>
    <dgm:cxn modelId="{8F20B778-8A38-4207-AAB4-F0E282D1FD97}" type="presParOf" srcId="{657BE415-568E-4E14-AF7A-BB74CEA7EA88}" destId="{FE9CAE1B-72F6-432B-AC5E-410DBCC828B1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E3F364F-8A96-4F24-9C4D-30400C5A56D0}" type="doc">
      <dgm:prSet loTypeId="urn:microsoft.com/office/officeart/2018/2/layout/IconVerticalSolidList" loCatId="icon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D76E694-9A0F-4EA4-976A-77F32E32E02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Certification by ABPath or other ABMS board</a:t>
          </a:r>
        </a:p>
      </dgm:t>
    </dgm:pt>
    <dgm:pt modelId="{A33FEFAE-6FE3-49A7-BD7D-C8F57B9944C3}" type="parTrans" cxnId="{83872073-0CD8-4248-AC7E-66970E840B42}">
      <dgm:prSet/>
      <dgm:spPr/>
      <dgm:t>
        <a:bodyPr/>
        <a:lstStyle/>
        <a:p>
          <a:endParaRPr lang="en-US"/>
        </a:p>
      </dgm:t>
    </dgm:pt>
    <dgm:pt modelId="{350A4AA4-D65A-4D90-B4D8-A610D286D1A0}" type="sibTrans" cxnId="{83872073-0CD8-4248-AC7E-66970E840B42}">
      <dgm:prSet/>
      <dgm:spPr/>
      <dgm:t>
        <a:bodyPr/>
        <a:lstStyle/>
        <a:p>
          <a:endParaRPr lang="en-US"/>
        </a:p>
      </dgm:t>
    </dgm:pt>
    <dgm:pt modelId="{B79EB538-6F96-422F-B2E6-DC33F434666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Current, full and unrestricted medical license </a:t>
          </a:r>
        </a:p>
      </dgm:t>
    </dgm:pt>
    <dgm:pt modelId="{925B0152-3DBF-4B14-89D1-C3AE440E8032}" type="parTrans" cxnId="{DA206D86-F1EA-407E-90ED-DD7FC5B961C7}">
      <dgm:prSet/>
      <dgm:spPr/>
      <dgm:t>
        <a:bodyPr/>
        <a:lstStyle/>
        <a:p>
          <a:endParaRPr lang="en-US"/>
        </a:p>
      </dgm:t>
    </dgm:pt>
    <dgm:pt modelId="{92320E38-20E4-4D66-83AA-791D51169270}" type="sibTrans" cxnId="{DA206D86-F1EA-407E-90ED-DD7FC5B961C7}">
      <dgm:prSet/>
      <dgm:spPr/>
      <dgm:t>
        <a:bodyPr/>
        <a:lstStyle/>
        <a:p>
          <a:endParaRPr lang="en-US"/>
        </a:p>
      </dgm:t>
    </dgm:pt>
    <dgm:pt modelId="{57A4A685-592E-40F8-8EE9-D2770125F8E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ACGME accredited training</a:t>
          </a:r>
        </a:p>
      </dgm:t>
    </dgm:pt>
    <dgm:pt modelId="{47F7B568-B309-4029-847B-9F036C6B2AC8}" type="parTrans" cxnId="{1A54BEFF-E917-49C3-8601-766068743170}">
      <dgm:prSet/>
      <dgm:spPr/>
      <dgm:t>
        <a:bodyPr/>
        <a:lstStyle/>
        <a:p>
          <a:endParaRPr lang="en-US"/>
        </a:p>
      </dgm:t>
    </dgm:pt>
    <dgm:pt modelId="{E7DF6021-58AC-485C-942A-9CCFED91AA4F}" type="sibTrans" cxnId="{1A54BEFF-E917-49C3-8601-766068743170}">
      <dgm:prSet/>
      <dgm:spPr/>
      <dgm:t>
        <a:bodyPr/>
        <a:lstStyle/>
        <a:p>
          <a:endParaRPr lang="en-US"/>
        </a:p>
      </dgm:t>
    </dgm:pt>
    <dgm:pt modelId="{C5AAFCAF-92A6-4C46-AA0F-16405DB2832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Pass the Subspecialty examination </a:t>
          </a:r>
        </a:p>
      </dgm:t>
    </dgm:pt>
    <dgm:pt modelId="{19882DD4-7156-44BA-9F59-4796535EF1DA}" type="parTrans" cxnId="{7CCD232E-6494-4167-B133-6C9B76F0C7E6}">
      <dgm:prSet/>
      <dgm:spPr/>
      <dgm:t>
        <a:bodyPr/>
        <a:lstStyle/>
        <a:p>
          <a:endParaRPr lang="en-US"/>
        </a:p>
      </dgm:t>
    </dgm:pt>
    <dgm:pt modelId="{DF4ADE85-7424-4595-8835-67346D511176}" type="sibTrans" cxnId="{7CCD232E-6494-4167-B133-6C9B76F0C7E6}">
      <dgm:prSet/>
      <dgm:spPr/>
      <dgm:t>
        <a:bodyPr/>
        <a:lstStyle/>
        <a:p>
          <a:endParaRPr lang="en-US"/>
        </a:p>
      </dgm:t>
    </dgm:pt>
    <dgm:pt modelId="{612FB227-BBB1-452B-B941-8EC2D2331F98}" type="pres">
      <dgm:prSet presAssocID="{FE3F364F-8A96-4F24-9C4D-30400C5A56D0}" presName="root" presStyleCnt="0">
        <dgm:presLayoutVars>
          <dgm:dir/>
          <dgm:resizeHandles val="exact"/>
        </dgm:presLayoutVars>
      </dgm:prSet>
      <dgm:spPr/>
    </dgm:pt>
    <dgm:pt modelId="{2E786988-BEB1-4B21-8306-8D2AA2711EB6}" type="pres">
      <dgm:prSet presAssocID="{ED76E694-9A0F-4EA4-976A-77F32E32E02A}" presName="compNode" presStyleCnt="0"/>
      <dgm:spPr/>
    </dgm:pt>
    <dgm:pt modelId="{41265DCA-F2D2-4265-90DD-C3F7D5690773}" type="pres">
      <dgm:prSet presAssocID="{ED76E694-9A0F-4EA4-976A-77F32E32E02A}" presName="bgRect" presStyleLbl="bgShp" presStyleIdx="0" presStyleCnt="4"/>
      <dgm:spPr/>
    </dgm:pt>
    <dgm:pt modelId="{B2165BE7-B611-4348-9D82-6E9A87026877}" type="pres">
      <dgm:prSet presAssocID="{ED76E694-9A0F-4EA4-976A-77F32E32E02A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iploma"/>
        </a:ext>
      </dgm:extLst>
    </dgm:pt>
    <dgm:pt modelId="{426CD8DC-3A18-4060-B9C4-1FBED0B1547B}" type="pres">
      <dgm:prSet presAssocID="{ED76E694-9A0F-4EA4-976A-77F32E32E02A}" presName="spaceRect" presStyleCnt="0"/>
      <dgm:spPr/>
    </dgm:pt>
    <dgm:pt modelId="{3D63BE4D-1EDC-4AB6-BA2B-9722782577DD}" type="pres">
      <dgm:prSet presAssocID="{ED76E694-9A0F-4EA4-976A-77F32E32E02A}" presName="parTx" presStyleLbl="revTx" presStyleIdx="0" presStyleCnt="4">
        <dgm:presLayoutVars>
          <dgm:chMax val="0"/>
          <dgm:chPref val="0"/>
        </dgm:presLayoutVars>
      </dgm:prSet>
      <dgm:spPr/>
    </dgm:pt>
    <dgm:pt modelId="{343FCFBB-1CDD-40C8-B153-1758E4DB8082}" type="pres">
      <dgm:prSet presAssocID="{350A4AA4-D65A-4D90-B4D8-A610D286D1A0}" presName="sibTrans" presStyleCnt="0"/>
      <dgm:spPr/>
    </dgm:pt>
    <dgm:pt modelId="{75BE456B-D149-4519-96C8-AC716AC369A1}" type="pres">
      <dgm:prSet presAssocID="{B79EB538-6F96-422F-B2E6-DC33F4346664}" presName="compNode" presStyleCnt="0"/>
      <dgm:spPr/>
    </dgm:pt>
    <dgm:pt modelId="{98B1ADD0-285C-45E5-AA4A-BAD031DC2B4D}" type="pres">
      <dgm:prSet presAssocID="{B79EB538-6F96-422F-B2E6-DC33F4346664}" presName="bgRect" presStyleLbl="bgShp" presStyleIdx="1" presStyleCnt="4"/>
      <dgm:spPr/>
    </dgm:pt>
    <dgm:pt modelId="{0B3FD944-7B1D-409A-AA78-2754E67C68BF}" type="pres">
      <dgm:prSet presAssocID="{B79EB538-6F96-422F-B2E6-DC33F4346664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42475CB9-789E-49BD-AAC1-8F4E1C496428}" type="pres">
      <dgm:prSet presAssocID="{B79EB538-6F96-422F-B2E6-DC33F4346664}" presName="spaceRect" presStyleCnt="0"/>
      <dgm:spPr/>
    </dgm:pt>
    <dgm:pt modelId="{B6A2C9A9-6BC8-4BC8-BAC7-E251A19EAAB0}" type="pres">
      <dgm:prSet presAssocID="{B79EB538-6F96-422F-B2E6-DC33F4346664}" presName="parTx" presStyleLbl="revTx" presStyleIdx="1" presStyleCnt="4">
        <dgm:presLayoutVars>
          <dgm:chMax val="0"/>
          <dgm:chPref val="0"/>
        </dgm:presLayoutVars>
      </dgm:prSet>
      <dgm:spPr/>
    </dgm:pt>
    <dgm:pt modelId="{3BBF4F9B-385F-422A-93E6-23596D283588}" type="pres">
      <dgm:prSet presAssocID="{92320E38-20E4-4D66-83AA-791D51169270}" presName="sibTrans" presStyleCnt="0"/>
      <dgm:spPr/>
    </dgm:pt>
    <dgm:pt modelId="{6F8EF1DB-915D-4596-8B7D-E938B94D5189}" type="pres">
      <dgm:prSet presAssocID="{57A4A685-592E-40F8-8EE9-D2770125F8E0}" presName="compNode" presStyleCnt="0"/>
      <dgm:spPr/>
    </dgm:pt>
    <dgm:pt modelId="{E2833C5A-3AE6-494F-ABF3-B432ACB58175}" type="pres">
      <dgm:prSet presAssocID="{57A4A685-592E-40F8-8EE9-D2770125F8E0}" presName="bgRect" presStyleLbl="bgShp" presStyleIdx="2" presStyleCnt="4"/>
      <dgm:spPr/>
    </dgm:pt>
    <dgm:pt modelId="{A29E4BC6-E453-4ED9-B633-D124678E2B45}" type="pres">
      <dgm:prSet presAssocID="{57A4A685-592E-40F8-8EE9-D2770125F8E0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ibbon"/>
        </a:ext>
      </dgm:extLst>
    </dgm:pt>
    <dgm:pt modelId="{192857B7-265F-47B7-954A-44F5CE50B829}" type="pres">
      <dgm:prSet presAssocID="{57A4A685-592E-40F8-8EE9-D2770125F8E0}" presName="spaceRect" presStyleCnt="0"/>
      <dgm:spPr/>
    </dgm:pt>
    <dgm:pt modelId="{34DCE3B6-C8E9-4484-AB01-32900FDFB7C4}" type="pres">
      <dgm:prSet presAssocID="{57A4A685-592E-40F8-8EE9-D2770125F8E0}" presName="parTx" presStyleLbl="revTx" presStyleIdx="2" presStyleCnt="4">
        <dgm:presLayoutVars>
          <dgm:chMax val="0"/>
          <dgm:chPref val="0"/>
        </dgm:presLayoutVars>
      </dgm:prSet>
      <dgm:spPr/>
    </dgm:pt>
    <dgm:pt modelId="{E73058C5-7906-4937-B680-66D343489428}" type="pres">
      <dgm:prSet presAssocID="{E7DF6021-58AC-485C-942A-9CCFED91AA4F}" presName="sibTrans" presStyleCnt="0"/>
      <dgm:spPr/>
    </dgm:pt>
    <dgm:pt modelId="{0A72BCAE-B929-42C6-AD8F-6B85A97BAA57}" type="pres">
      <dgm:prSet presAssocID="{C5AAFCAF-92A6-4C46-AA0F-16405DB2832F}" presName="compNode" presStyleCnt="0"/>
      <dgm:spPr/>
    </dgm:pt>
    <dgm:pt modelId="{46ABBCA8-495B-4899-A0B6-12C67FEA5197}" type="pres">
      <dgm:prSet presAssocID="{C5AAFCAF-92A6-4C46-AA0F-16405DB2832F}" presName="bgRect" presStyleLbl="bgShp" presStyleIdx="3" presStyleCnt="4"/>
      <dgm:spPr/>
    </dgm:pt>
    <dgm:pt modelId="{25D36229-516B-4A7F-9C5A-0954AA70F543}" type="pres">
      <dgm:prSet presAssocID="{C5AAFCAF-92A6-4C46-AA0F-16405DB2832F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C9293503-9513-4200-84F3-51F77A53E3EA}" type="pres">
      <dgm:prSet presAssocID="{C5AAFCAF-92A6-4C46-AA0F-16405DB2832F}" presName="spaceRect" presStyleCnt="0"/>
      <dgm:spPr/>
    </dgm:pt>
    <dgm:pt modelId="{DF137BAE-0AD4-4521-BB92-CD24A2B81B43}" type="pres">
      <dgm:prSet presAssocID="{C5AAFCAF-92A6-4C46-AA0F-16405DB2832F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6ADD7606-32B8-44AE-AA42-A174902B02C3}" type="presOf" srcId="{B79EB538-6F96-422F-B2E6-DC33F4346664}" destId="{B6A2C9A9-6BC8-4BC8-BAC7-E251A19EAAB0}" srcOrd="0" destOrd="0" presId="urn:microsoft.com/office/officeart/2018/2/layout/IconVerticalSolidList"/>
    <dgm:cxn modelId="{BFE4C521-DC27-400E-83ED-572FE188FB3C}" type="presOf" srcId="{57A4A685-592E-40F8-8EE9-D2770125F8E0}" destId="{34DCE3B6-C8E9-4484-AB01-32900FDFB7C4}" srcOrd="0" destOrd="0" presId="urn:microsoft.com/office/officeart/2018/2/layout/IconVerticalSolidList"/>
    <dgm:cxn modelId="{7CCD232E-6494-4167-B133-6C9B76F0C7E6}" srcId="{FE3F364F-8A96-4F24-9C4D-30400C5A56D0}" destId="{C5AAFCAF-92A6-4C46-AA0F-16405DB2832F}" srcOrd="3" destOrd="0" parTransId="{19882DD4-7156-44BA-9F59-4796535EF1DA}" sibTransId="{DF4ADE85-7424-4595-8835-67346D511176}"/>
    <dgm:cxn modelId="{83872073-0CD8-4248-AC7E-66970E840B42}" srcId="{FE3F364F-8A96-4F24-9C4D-30400C5A56D0}" destId="{ED76E694-9A0F-4EA4-976A-77F32E32E02A}" srcOrd="0" destOrd="0" parTransId="{A33FEFAE-6FE3-49A7-BD7D-C8F57B9944C3}" sibTransId="{350A4AA4-D65A-4D90-B4D8-A610D286D1A0}"/>
    <dgm:cxn modelId="{9B7DA659-9DDE-40C9-B8A3-2A1030AE0B0B}" type="presOf" srcId="{ED76E694-9A0F-4EA4-976A-77F32E32E02A}" destId="{3D63BE4D-1EDC-4AB6-BA2B-9722782577DD}" srcOrd="0" destOrd="0" presId="urn:microsoft.com/office/officeart/2018/2/layout/IconVerticalSolidList"/>
    <dgm:cxn modelId="{DA206D86-F1EA-407E-90ED-DD7FC5B961C7}" srcId="{FE3F364F-8A96-4F24-9C4D-30400C5A56D0}" destId="{B79EB538-6F96-422F-B2E6-DC33F4346664}" srcOrd="1" destOrd="0" parTransId="{925B0152-3DBF-4B14-89D1-C3AE440E8032}" sibTransId="{92320E38-20E4-4D66-83AA-791D51169270}"/>
    <dgm:cxn modelId="{B95BF49E-F548-40A8-B7BD-818B9D1DF213}" type="presOf" srcId="{FE3F364F-8A96-4F24-9C4D-30400C5A56D0}" destId="{612FB227-BBB1-452B-B941-8EC2D2331F98}" srcOrd="0" destOrd="0" presId="urn:microsoft.com/office/officeart/2018/2/layout/IconVerticalSolidList"/>
    <dgm:cxn modelId="{21DCA2BC-C67A-4C46-A53A-E781F79EAD6A}" type="presOf" srcId="{C5AAFCAF-92A6-4C46-AA0F-16405DB2832F}" destId="{DF137BAE-0AD4-4521-BB92-CD24A2B81B43}" srcOrd="0" destOrd="0" presId="urn:microsoft.com/office/officeart/2018/2/layout/IconVerticalSolidList"/>
    <dgm:cxn modelId="{1A54BEFF-E917-49C3-8601-766068743170}" srcId="{FE3F364F-8A96-4F24-9C4D-30400C5A56D0}" destId="{57A4A685-592E-40F8-8EE9-D2770125F8E0}" srcOrd="2" destOrd="0" parTransId="{47F7B568-B309-4029-847B-9F036C6B2AC8}" sibTransId="{E7DF6021-58AC-485C-942A-9CCFED91AA4F}"/>
    <dgm:cxn modelId="{B828AED1-F872-4916-931B-048C7831B1CC}" type="presParOf" srcId="{612FB227-BBB1-452B-B941-8EC2D2331F98}" destId="{2E786988-BEB1-4B21-8306-8D2AA2711EB6}" srcOrd="0" destOrd="0" presId="urn:microsoft.com/office/officeart/2018/2/layout/IconVerticalSolidList"/>
    <dgm:cxn modelId="{3624708F-1C51-4A8A-861C-0638831FFFFE}" type="presParOf" srcId="{2E786988-BEB1-4B21-8306-8D2AA2711EB6}" destId="{41265DCA-F2D2-4265-90DD-C3F7D5690773}" srcOrd="0" destOrd="0" presId="urn:microsoft.com/office/officeart/2018/2/layout/IconVerticalSolidList"/>
    <dgm:cxn modelId="{FF738BFF-2DAA-48DD-9529-722AA2F596B6}" type="presParOf" srcId="{2E786988-BEB1-4B21-8306-8D2AA2711EB6}" destId="{B2165BE7-B611-4348-9D82-6E9A87026877}" srcOrd="1" destOrd="0" presId="urn:microsoft.com/office/officeart/2018/2/layout/IconVerticalSolidList"/>
    <dgm:cxn modelId="{36D2CB06-1B7C-4C2F-AC32-A823B03360D5}" type="presParOf" srcId="{2E786988-BEB1-4B21-8306-8D2AA2711EB6}" destId="{426CD8DC-3A18-4060-B9C4-1FBED0B1547B}" srcOrd="2" destOrd="0" presId="urn:microsoft.com/office/officeart/2018/2/layout/IconVerticalSolidList"/>
    <dgm:cxn modelId="{3B3659CA-5E87-4DB0-861C-981742058B34}" type="presParOf" srcId="{2E786988-BEB1-4B21-8306-8D2AA2711EB6}" destId="{3D63BE4D-1EDC-4AB6-BA2B-9722782577DD}" srcOrd="3" destOrd="0" presId="urn:microsoft.com/office/officeart/2018/2/layout/IconVerticalSolidList"/>
    <dgm:cxn modelId="{81D64700-D306-41C5-92DF-825F88FC1D02}" type="presParOf" srcId="{612FB227-BBB1-452B-B941-8EC2D2331F98}" destId="{343FCFBB-1CDD-40C8-B153-1758E4DB8082}" srcOrd="1" destOrd="0" presId="urn:microsoft.com/office/officeart/2018/2/layout/IconVerticalSolidList"/>
    <dgm:cxn modelId="{775793B1-7B9B-41B8-A1C8-10552826449A}" type="presParOf" srcId="{612FB227-BBB1-452B-B941-8EC2D2331F98}" destId="{75BE456B-D149-4519-96C8-AC716AC369A1}" srcOrd="2" destOrd="0" presId="urn:microsoft.com/office/officeart/2018/2/layout/IconVerticalSolidList"/>
    <dgm:cxn modelId="{5F22EFFC-1224-4752-8254-515C46673BD3}" type="presParOf" srcId="{75BE456B-D149-4519-96C8-AC716AC369A1}" destId="{98B1ADD0-285C-45E5-AA4A-BAD031DC2B4D}" srcOrd="0" destOrd="0" presId="urn:microsoft.com/office/officeart/2018/2/layout/IconVerticalSolidList"/>
    <dgm:cxn modelId="{421F24FC-E09C-4F7E-A2C2-3C1901B47A67}" type="presParOf" srcId="{75BE456B-D149-4519-96C8-AC716AC369A1}" destId="{0B3FD944-7B1D-409A-AA78-2754E67C68BF}" srcOrd="1" destOrd="0" presId="urn:microsoft.com/office/officeart/2018/2/layout/IconVerticalSolidList"/>
    <dgm:cxn modelId="{D18E89AD-7D54-4955-9866-BE99DEE1D13C}" type="presParOf" srcId="{75BE456B-D149-4519-96C8-AC716AC369A1}" destId="{42475CB9-789E-49BD-AAC1-8F4E1C496428}" srcOrd="2" destOrd="0" presId="urn:microsoft.com/office/officeart/2018/2/layout/IconVerticalSolidList"/>
    <dgm:cxn modelId="{E3DBFF51-8D7E-4C32-B608-25060015E562}" type="presParOf" srcId="{75BE456B-D149-4519-96C8-AC716AC369A1}" destId="{B6A2C9A9-6BC8-4BC8-BAC7-E251A19EAAB0}" srcOrd="3" destOrd="0" presId="urn:microsoft.com/office/officeart/2018/2/layout/IconVerticalSolidList"/>
    <dgm:cxn modelId="{FFCB2728-0C57-433B-A344-1F2B5A3E70F3}" type="presParOf" srcId="{612FB227-BBB1-452B-B941-8EC2D2331F98}" destId="{3BBF4F9B-385F-422A-93E6-23596D283588}" srcOrd="3" destOrd="0" presId="urn:microsoft.com/office/officeart/2018/2/layout/IconVerticalSolidList"/>
    <dgm:cxn modelId="{2DD085E5-FE23-4CD0-B532-7DDF8D49B711}" type="presParOf" srcId="{612FB227-BBB1-452B-B941-8EC2D2331F98}" destId="{6F8EF1DB-915D-4596-8B7D-E938B94D5189}" srcOrd="4" destOrd="0" presId="urn:microsoft.com/office/officeart/2018/2/layout/IconVerticalSolidList"/>
    <dgm:cxn modelId="{2DEA71A2-7378-4798-9F33-70A1F8A5E7B6}" type="presParOf" srcId="{6F8EF1DB-915D-4596-8B7D-E938B94D5189}" destId="{E2833C5A-3AE6-494F-ABF3-B432ACB58175}" srcOrd="0" destOrd="0" presId="urn:microsoft.com/office/officeart/2018/2/layout/IconVerticalSolidList"/>
    <dgm:cxn modelId="{A5CE5DAD-9CB5-43EC-98BC-9D71516182BD}" type="presParOf" srcId="{6F8EF1DB-915D-4596-8B7D-E938B94D5189}" destId="{A29E4BC6-E453-4ED9-B633-D124678E2B45}" srcOrd="1" destOrd="0" presId="urn:microsoft.com/office/officeart/2018/2/layout/IconVerticalSolidList"/>
    <dgm:cxn modelId="{047E5784-9C64-4DA3-8557-3F188C090F76}" type="presParOf" srcId="{6F8EF1DB-915D-4596-8B7D-E938B94D5189}" destId="{192857B7-265F-47B7-954A-44F5CE50B829}" srcOrd="2" destOrd="0" presId="urn:microsoft.com/office/officeart/2018/2/layout/IconVerticalSolidList"/>
    <dgm:cxn modelId="{515CD803-06F0-41E4-9C5C-82CA3D448772}" type="presParOf" srcId="{6F8EF1DB-915D-4596-8B7D-E938B94D5189}" destId="{34DCE3B6-C8E9-4484-AB01-32900FDFB7C4}" srcOrd="3" destOrd="0" presId="urn:microsoft.com/office/officeart/2018/2/layout/IconVerticalSolidList"/>
    <dgm:cxn modelId="{ADBBCADC-A7B1-46C1-A077-8BC96E05F09A}" type="presParOf" srcId="{612FB227-BBB1-452B-B941-8EC2D2331F98}" destId="{E73058C5-7906-4937-B680-66D343489428}" srcOrd="5" destOrd="0" presId="urn:microsoft.com/office/officeart/2018/2/layout/IconVerticalSolidList"/>
    <dgm:cxn modelId="{F41125C3-C9F6-496E-B4C3-1DB9C86FF9B0}" type="presParOf" srcId="{612FB227-BBB1-452B-B941-8EC2D2331F98}" destId="{0A72BCAE-B929-42C6-AD8F-6B85A97BAA57}" srcOrd="6" destOrd="0" presId="urn:microsoft.com/office/officeart/2018/2/layout/IconVerticalSolidList"/>
    <dgm:cxn modelId="{94F47BC5-A75F-4019-8C23-66066C85FECA}" type="presParOf" srcId="{0A72BCAE-B929-42C6-AD8F-6B85A97BAA57}" destId="{46ABBCA8-495B-4899-A0B6-12C67FEA5197}" srcOrd="0" destOrd="0" presId="urn:microsoft.com/office/officeart/2018/2/layout/IconVerticalSolidList"/>
    <dgm:cxn modelId="{C24D8BC7-5F1D-4235-B15C-AA1DEA426E92}" type="presParOf" srcId="{0A72BCAE-B929-42C6-AD8F-6B85A97BAA57}" destId="{25D36229-516B-4A7F-9C5A-0954AA70F543}" srcOrd="1" destOrd="0" presId="urn:microsoft.com/office/officeart/2018/2/layout/IconVerticalSolidList"/>
    <dgm:cxn modelId="{9812F5DE-0883-4C60-A335-8AB577B1231B}" type="presParOf" srcId="{0A72BCAE-B929-42C6-AD8F-6B85A97BAA57}" destId="{C9293503-9513-4200-84F3-51F77A53E3EA}" srcOrd="2" destOrd="0" presId="urn:microsoft.com/office/officeart/2018/2/layout/IconVerticalSolidList"/>
    <dgm:cxn modelId="{59C03E75-4353-45C8-8BAE-93D9435ECDBC}" type="presParOf" srcId="{0A72BCAE-B929-42C6-AD8F-6B85A97BAA57}" destId="{DF137BAE-0AD4-4521-BB92-CD24A2B81B4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2E6067-73CF-4CCB-AD89-08B9DB6BD828}">
      <dsp:nvSpPr>
        <dsp:cNvPr id="0" name=""/>
        <dsp:cNvSpPr/>
      </dsp:nvSpPr>
      <dsp:spPr>
        <a:xfrm>
          <a:off x="1234440" y="1523"/>
          <a:ext cx="4937760" cy="156108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806" tIns="396515" rIns="95806" bIns="396515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Establish certification standards</a:t>
          </a:r>
        </a:p>
      </dsp:txBody>
      <dsp:txXfrm>
        <a:off x="1234440" y="1523"/>
        <a:ext cx="4937760" cy="1561083"/>
      </dsp:txXfrm>
    </dsp:sp>
    <dsp:sp modelId="{7E471251-A6F9-4DD2-9625-9386F16A01F0}">
      <dsp:nvSpPr>
        <dsp:cNvPr id="0" name=""/>
        <dsp:cNvSpPr/>
      </dsp:nvSpPr>
      <dsp:spPr>
        <a:xfrm>
          <a:off x="0" y="1523"/>
          <a:ext cx="1234440" cy="156108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322" tIns="154200" rIns="65322" bIns="15420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Establish</a:t>
          </a:r>
        </a:p>
      </dsp:txBody>
      <dsp:txXfrm>
        <a:off x="0" y="1523"/>
        <a:ext cx="1234440" cy="1561083"/>
      </dsp:txXfrm>
    </dsp:sp>
    <dsp:sp modelId="{F88E1823-294B-4E73-AE80-3273E088EBC7}">
      <dsp:nvSpPr>
        <dsp:cNvPr id="0" name=""/>
        <dsp:cNvSpPr/>
      </dsp:nvSpPr>
      <dsp:spPr>
        <a:xfrm>
          <a:off x="1234440" y="1656270"/>
          <a:ext cx="4937760" cy="156108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806" tIns="396515" rIns="95806" bIns="396515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Assess qualifications of those seeking to practice pathology</a:t>
          </a:r>
        </a:p>
      </dsp:txBody>
      <dsp:txXfrm>
        <a:off x="1234440" y="1656270"/>
        <a:ext cx="4937760" cy="1561083"/>
      </dsp:txXfrm>
    </dsp:sp>
    <dsp:sp modelId="{706142C3-560E-4774-B356-91B6CE42D374}">
      <dsp:nvSpPr>
        <dsp:cNvPr id="0" name=""/>
        <dsp:cNvSpPr/>
      </dsp:nvSpPr>
      <dsp:spPr>
        <a:xfrm>
          <a:off x="0" y="1656270"/>
          <a:ext cx="1234440" cy="156108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322" tIns="154200" rIns="65322" bIns="15420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Assess</a:t>
          </a:r>
        </a:p>
      </dsp:txBody>
      <dsp:txXfrm>
        <a:off x="0" y="1656270"/>
        <a:ext cx="1234440" cy="1561083"/>
      </dsp:txXfrm>
    </dsp:sp>
    <dsp:sp modelId="{CF36AAC2-AF25-4DA8-B472-8BB4DC30F698}">
      <dsp:nvSpPr>
        <dsp:cNvPr id="0" name=""/>
        <dsp:cNvSpPr/>
      </dsp:nvSpPr>
      <dsp:spPr>
        <a:xfrm>
          <a:off x="1234440" y="3311018"/>
          <a:ext cx="4937760" cy="156108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806" tIns="396515" rIns="95806" bIns="396515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Conduct voluntary primary and subspecialty examinations and award certificates to successful candidates</a:t>
          </a:r>
        </a:p>
      </dsp:txBody>
      <dsp:txXfrm>
        <a:off x="1234440" y="3311018"/>
        <a:ext cx="4937760" cy="1561083"/>
      </dsp:txXfrm>
    </dsp:sp>
    <dsp:sp modelId="{FBD24336-4ED5-4D28-8777-C5E16C02915B}">
      <dsp:nvSpPr>
        <dsp:cNvPr id="0" name=""/>
        <dsp:cNvSpPr/>
      </dsp:nvSpPr>
      <dsp:spPr>
        <a:xfrm>
          <a:off x="0" y="3311018"/>
          <a:ext cx="1234440" cy="156108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322" tIns="154200" rIns="65322" bIns="15420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Conduct</a:t>
          </a:r>
        </a:p>
      </dsp:txBody>
      <dsp:txXfrm>
        <a:off x="0" y="3311018"/>
        <a:ext cx="1234440" cy="15610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34C947-B98A-4D34-82B5-DEEAF14E4314}">
      <dsp:nvSpPr>
        <dsp:cNvPr id="0" name=""/>
        <dsp:cNvSpPr/>
      </dsp:nvSpPr>
      <dsp:spPr>
        <a:xfrm>
          <a:off x="753" y="526836"/>
          <a:ext cx="2938425" cy="17630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Encourage the Continuing Certification (CC) of those practicing pathology</a:t>
          </a:r>
        </a:p>
      </dsp:txBody>
      <dsp:txXfrm>
        <a:off x="753" y="526836"/>
        <a:ext cx="2938425" cy="1763055"/>
      </dsp:txXfrm>
    </dsp:sp>
    <dsp:sp modelId="{D378BBA6-1761-4891-B6A9-520F2E94D08F}">
      <dsp:nvSpPr>
        <dsp:cNvPr id="0" name=""/>
        <dsp:cNvSpPr/>
      </dsp:nvSpPr>
      <dsp:spPr>
        <a:xfrm>
          <a:off x="3233021" y="526836"/>
          <a:ext cx="2938425" cy="17630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Participate in review of pathology training programs and support program directors and trainees</a:t>
          </a:r>
        </a:p>
      </dsp:txBody>
      <dsp:txXfrm>
        <a:off x="3233021" y="526836"/>
        <a:ext cx="2938425" cy="1763055"/>
      </dsp:txXfrm>
    </dsp:sp>
    <dsp:sp modelId="{6A5CE46A-B65B-411D-8FB6-55951CE5F3EB}">
      <dsp:nvSpPr>
        <dsp:cNvPr id="0" name=""/>
        <dsp:cNvSpPr/>
      </dsp:nvSpPr>
      <dsp:spPr>
        <a:xfrm>
          <a:off x="753" y="2583733"/>
          <a:ext cx="2938425" cy="17630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Maintain a registry of diplomates</a:t>
          </a:r>
        </a:p>
      </dsp:txBody>
      <dsp:txXfrm>
        <a:off x="753" y="2583733"/>
        <a:ext cx="2938425" cy="1763055"/>
      </dsp:txXfrm>
    </dsp:sp>
    <dsp:sp modelId="{776359CB-EC10-4728-B9D6-573D9B583F7C}">
      <dsp:nvSpPr>
        <dsp:cNvPr id="0" name=""/>
        <dsp:cNvSpPr/>
      </dsp:nvSpPr>
      <dsp:spPr>
        <a:xfrm>
          <a:off x="3233021" y="2583733"/>
          <a:ext cx="2938425" cy="17630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Public reporting of certification status</a:t>
          </a:r>
        </a:p>
      </dsp:txBody>
      <dsp:txXfrm>
        <a:off x="3233021" y="2583733"/>
        <a:ext cx="2938425" cy="176305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E1228F-03E8-43C5-98D2-77D176D8B964}">
      <dsp:nvSpPr>
        <dsp:cNvPr id="0" name=""/>
        <dsp:cNvSpPr/>
      </dsp:nvSpPr>
      <dsp:spPr>
        <a:xfrm>
          <a:off x="0" y="518192"/>
          <a:ext cx="6172199" cy="143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9031" tIns="395732" rIns="479031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48 months full-time training</a:t>
          </a: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en-US" sz="1900" kern="1200" dirty="0"/>
            <a:t> 18 months structured training each in AP and CP</a:t>
          </a: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en-US" sz="1900" kern="1200" dirty="0"/>
            <a:t> 12 months flexible training of AP or CP</a:t>
          </a:r>
        </a:p>
      </dsp:txBody>
      <dsp:txXfrm>
        <a:off x="0" y="518192"/>
        <a:ext cx="6172199" cy="1436400"/>
      </dsp:txXfrm>
    </dsp:sp>
    <dsp:sp modelId="{40D93379-460B-4F6A-A985-4DF1974BCC35}">
      <dsp:nvSpPr>
        <dsp:cNvPr id="0" name=""/>
        <dsp:cNvSpPr/>
      </dsp:nvSpPr>
      <dsp:spPr>
        <a:xfrm>
          <a:off x="282729" y="237752"/>
          <a:ext cx="4320540" cy="560880"/>
        </a:xfrm>
        <a:prstGeom prst="roundRect">
          <a:avLst/>
        </a:prstGeom>
        <a:gradFill flip="none" rotWithShape="0">
          <a:gsLst>
            <a:gs pos="0">
              <a:schemeClr val="accent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2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5400000" scaled="1"/>
          <a:tileRect/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3306" tIns="0" rIns="163306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AP/CP  </a:t>
          </a:r>
        </a:p>
      </dsp:txBody>
      <dsp:txXfrm>
        <a:off x="310109" y="265132"/>
        <a:ext cx="4265780" cy="506120"/>
      </dsp:txXfrm>
    </dsp:sp>
    <dsp:sp modelId="{E67A4017-5B19-41B2-B446-DACA6F45BAB0}">
      <dsp:nvSpPr>
        <dsp:cNvPr id="0" name=""/>
        <dsp:cNvSpPr/>
      </dsp:nvSpPr>
      <dsp:spPr>
        <a:xfrm>
          <a:off x="0" y="2337632"/>
          <a:ext cx="6172199" cy="143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9031" tIns="395732" rIns="479031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36 months full-time training </a:t>
          </a: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en-US" sz="1900" kern="1200" dirty="0"/>
            <a:t> 24 months structured training in AP or CP</a:t>
          </a: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en-US" sz="1900" kern="1200" dirty="0"/>
            <a:t> 12 months flexible training of AP or CP</a:t>
          </a:r>
        </a:p>
      </dsp:txBody>
      <dsp:txXfrm>
        <a:off x="0" y="2337632"/>
        <a:ext cx="6172199" cy="1436400"/>
      </dsp:txXfrm>
    </dsp:sp>
    <dsp:sp modelId="{748490B6-8FB1-4630-958F-4064454DC26C}">
      <dsp:nvSpPr>
        <dsp:cNvPr id="0" name=""/>
        <dsp:cNvSpPr/>
      </dsp:nvSpPr>
      <dsp:spPr>
        <a:xfrm>
          <a:off x="308610" y="2057192"/>
          <a:ext cx="4320540" cy="560880"/>
        </a:xfrm>
        <a:prstGeom prst="roundRect">
          <a:avLst/>
        </a:prstGeom>
        <a:gradFill flip="none" rotWithShape="0">
          <a:gsLst>
            <a:gs pos="0">
              <a:schemeClr val="accent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2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5400000" scaled="1"/>
          <a:tileRect/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3306" tIns="0" rIns="163306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AP or CP only</a:t>
          </a:r>
        </a:p>
      </dsp:txBody>
      <dsp:txXfrm>
        <a:off x="335990" y="2084572"/>
        <a:ext cx="4265780" cy="506120"/>
      </dsp:txXfrm>
    </dsp:sp>
    <dsp:sp modelId="{FE9CAE1B-72F6-432B-AC5E-410DBCC828B1}">
      <dsp:nvSpPr>
        <dsp:cNvPr id="0" name=""/>
        <dsp:cNvSpPr/>
      </dsp:nvSpPr>
      <dsp:spPr>
        <a:xfrm>
          <a:off x="0" y="4157072"/>
          <a:ext cx="6172199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F5B0ED-3B73-4EC3-B606-0CDC9C8F1AFC}">
      <dsp:nvSpPr>
        <dsp:cNvPr id="0" name=""/>
        <dsp:cNvSpPr/>
      </dsp:nvSpPr>
      <dsp:spPr>
        <a:xfrm>
          <a:off x="308610" y="3876632"/>
          <a:ext cx="4320540" cy="560880"/>
        </a:xfrm>
        <a:prstGeom prst="roundRect">
          <a:avLst/>
        </a:prstGeom>
        <a:gradFill flip="none" rotWithShape="0">
          <a:gsLst>
            <a:gs pos="0">
              <a:schemeClr val="accent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2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5400000" scaled="1"/>
          <a:tileRect/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3306" tIns="0" rIns="163306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May include up to 6 months of research</a:t>
          </a:r>
        </a:p>
      </dsp:txBody>
      <dsp:txXfrm>
        <a:off x="335990" y="3904012"/>
        <a:ext cx="4265780" cy="50612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265DCA-F2D2-4265-90DD-C3F7D5690773}">
      <dsp:nvSpPr>
        <dsp:cNvPr id="0" name=""/>
        <dsp:cNvSpPr/>
      </dsp:nvSpPr>
      <dsp:spPr>
        <a:xfrm>
          <a:off x="0" y="1805"/>
          <a:ext cx="5181600" cy="91531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165BE7-B611-4348-9D82-6E9A87026877}">
      <dsp:nvSpPr>
        <dsp:cNvPr id="0" name=""/>
        <dsp:cNvSpPr/>
      </dsp:nvSpPr>
      <dsp:spPr>
        <a:xfrm>
          <a:off x="276881" y="207750"/>
          <a:ext cx="503420" cy="5034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63BE4D-1EDC-4AB6-BA2B-9722782577DD}">
      <dsp:nvSpPr>
        <dsp:cNvPr id="0" name=""/>
        <dsp:cNvSpPr/>
      </dsp:nvSpPr>
      <dsp:spPr>
        <a:xfrm>
          <a:off x="1057183" y="1805"/>
          <a:ext cx="4124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Certification by ABPath or other ABMS board</a:t>
          </a:r>
        </a:p>
      </dsp:txBody>
      <dsp:txXfrm>
        <a:off x="1057183" y="1805"/>
        <a:ext cx="4124416" cy="915310"/>
      </dsp:txXfrm>
    </dsp:sp>
    <dsp:sp modelId="{98B1ADD0-285C-45E5-AA4A-BAD031DC2B4D}">
      <dsp:nvSpPr>
        <dsp:cNvPr id="0" name=""/>
        <dsp:cNvSpPr/>
      </dsp:nvSpPr>
      <dsp:spPr>
        <a:xfrm>
          <a:off x="0" y="1145944"/>
          <a:ext cx="5181600" cy="91531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3FD944-7B1D-409A-AA78-2754E67C68BF}">
      <dsp:nvSpPr>
        <dsp:cNvPr id="0" name=""/>
        <dsp:cNvSpPr/>
      </dsp:nvSpPr>
      <dsp:spPr>
        <a:xfrm>
          <a:off x="276881" y="1351889"/>
          <a:ext cx="503420" cy="50342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A2C9A9-6BC8-4BC8-BAC7-E251A19EAAB0}">
      <dsp:nvSpPr>
        <dsp:cNvPr id="0" name=""/>
        <dsp:cNvSpPr/>
      </dsp:nvSpPr>
      <dsp:spPr>
        <a:xfrm>
          <a:off x="1057183" y="1145944"/>
          <a:ext cx="4124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Current, full and unrestricted medical license </a:t>
          </a:r>
        </a:p>
      </dsp:txBody>
      <dsp:txXfrm>
        <a:off x="1057183" y="1145944"/>
        <a:ext cx="4124416" cy="915310"/>
      </dsp:txXfrm>
    </dsp:sp>
    <dsp:sp modelId="{E2833C5A-3AE6-494F-ABF3-B432ACB58175}">
      <dsp:nvSpPr>
        <dsp:cNvPr id="0" name=""/>
        <dsp:cNvSpPr/>
      </dsp:nvSpPr>
      <dsp:spPr>
        <a:xfrm>
          <a:off x="0" y="2290082"/>
          <a:ext cx="5181600" cy="91531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9E4BC6-E453-4ED9-B633-D124678E2B45}">
      <dsp:nvSpPr>
        <dsp:cNvPr id="0" name=""/>
        <dsp:cNvSpPr/>
      </dsp:nvSpPr>
      <dsp:spPr>
        <a:xfrm>
          <a:off x="276881" y="2496027"/>
          <a:ext cx="503420" cy="50342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DCE3B6-C8E9-4484-AB01-32900FDFB7C4}">
      <dsp:nvSpPr>
        <dsp:cNvPr id="0" name=""/>
        <dsp:cNvSpPr/>
      </dsp:nvSpPr>
      <dsp:spPr>
        <a:xfrm>
          <a:off x="1057183" y="2290082"/>
          <a:ext cx="4124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ACGME accredited training</a:t>
          </a:r>
        </a:p>
      </dsp:txBody>
      <dsp:txXfrm>
        <a:off x="1057183" y="2290082"/>
        <a:ext cx="4124416" cy="915310"/>
      </dsp:txXfrm>
    </dsp:sp>
    <dsp:sp modelId="{46ABBCA8-495B-4899-A0B6-12C67FEA5197}">
      <dsp:nvSpPr>
        <dsp:cNvPr id="0" name=""/>
        <dsp:cNvSpPr/>
      </dsp:nvSpPr>
      <dsp:spPr>
        <a:xfrm>
          <a:off x="0" y="3434221"/>
          <a:ext cx="5181600" cy="91531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D36229-516B-4A7F-9C5A-0954AA70F543}">
      <dsp:nvSpPr>
        <dsp:cNvPr id="0" name=""/>
        <dsp:cNvSpPr/>
      </dsp:nvSpPr>
      <dsp:spPr>
        <a:xfrm>
          <a:off x="276881" y="3640166"/>
          <a:ext cx="503420" cy="50342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137BAE-0AD4-4521-BB92-CD24A2B81B43}">
      <dsp:nvSpPr>
        <dsp:cNvPr id="0" name=""/>
        <dsp:cNvSpPr/>
      </dsp:nvSpPr>
      <dsp:spPr>
        <a:xfrm>
          <a:off x="1057183" y="3434221"/>
          <a:ext cx="4124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Pass the Subspecialty examination </a:t>
          </a:r>
        </a:p>
      </dsp:txBody>
      <dsp:txXfrm>
        <a:off x="1057183" y="3434221"/>
        <a:ext cx="4124416" cy="9153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VerticalHollowActionList">
  <dgm:title val="Vertical Hollow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solidFgAcc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fif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9621A5-75FB-F0F4-C229-34FC53D2334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397842" y="3443829"/>
            <a:ext cx="8536858" cy="14220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2pPr algn="ctr">
              <a:defRPr sz="400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</a:lstStyle>
          <a:p>
            <a:pPr lvl="1"/>
            <a:r>
              <a:rPr lang="en-US" dirty="0"/>
              <a:t>Gary W. Procop, MD, MS</a:t>
            </a:r>
          </a:p>
          <a:p>
            <a:pPr lvl="1"/>
            <a:r>
              <a:rPr lang="en-US" dirty="0"/>
              <a:t>Chief Executive Officer</a:t>
            </a: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634DD6FC-87FF-5EA9-3DDE-F61F69C408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60560" y="1212711"/>
            <a:ext cx="9505336" cy="18555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American Board of Pathology </a:t>
            </a:r>
            <a:br>
              <a:rPr lang="en-US" dirty="0"/>
            </a:br>
            <a:r>
              <a:rPr lang="en-US" dirty="0"/>
              <a:t>Resident Orientation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205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EEE009-BA14-115C-3B94-A949659F2FE6}"/>
              </a:ext>
            </a:extLst>
          </p:cNvPr>
          <p:cNvSpPr txBox="1"/>
          <p:nvPr userDrawn="1"/>
        </p:nvSpPr>
        <p:spPr>
          <a:xfrm>
            <a:off x="2715986" y="1648560"/>
            <a:ext cx="8997043" cy="4430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Hematopathology</a:t>
            </a:r>
          </a:p>
          <a:p>
            <a:pPr marL="457200" indent="-4572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Medical Microbiology</a:t>
            </a:r>
          </a:p>
          <a:p>
            <a:pPr marL="457200" indent="-4572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Molecular Genetic Pathology (with ABMGG)</a:t>
            </a:r>
          </a:p>
          <a:p>
            <a:pPr marL="457200" indent="-4572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Neuropathology</a:t>
            </a:r>
          </a:p>
          <a:p>
            <a:pPr marL="457200" indent="-4572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Pediatric Pathology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en-US" sz="3200" dirty="0"/>
          </a:p>
        </p:txBody>
      </p:sp>
      <p:sp>
        <p:nvSpPr>
          <p:cNvPr id="5" name="Rectangle 2" descr="Large confetti">
            <a:extLst>
              <a:ext uri="{FF2B5EF4-FFF2-40B4-BE49-F238E27FC236}">
                <a16:creationId xmlns:a16="http://schemas.microsoft.com/office/drawing/2014/main" id="{03E1B8CB-BF9A-AF07-C459-08360A1AD801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>
          <a:xfrm>
            <a:off x="1197429" y="446768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pPr algn="ctr" eaLnBrk="1" hangingPunct="1"/>
            <a:r>
              <a:rPr lang="en-US" altLang="en-US" dirty="0"/>
              <a:t>ABPath Subspecialty Certification</a:t>
            </a:r>
          </a:p>
        </p:txBody>
      </p:sp>
    </p:spTree>
    <p:extLst>
      <p:ext uri="{BB962C8B-B14F-4D97-AF65-F5344CB8AC3E}">
        <p14:creationId xmlns:p14="http://schemas.microsoft.com/office/powerpoint/2010/main" val="4154693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EEE009-BA14-115C-3B94-A949659F2FE6}"/>
              </a:ext>
            </a:extLst>
          </p:cNvPr>
          <p:cNvSpPr txBox="1"/>
          <p:nvPr userDrawn="1"/>
        </p:nvSpPr>
        <p:spPr>
          <a:xfrm>
            <a:off x="2715986" y="1980596"/>
            <a:ext cx="8997043" cy="4923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Medical License</a:t>
            </a:r>
          </a:p>
          <a:p>
            <a:pPr lvl="1" eaLnBrk="1" hangingPunct="1"/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Current, full and unrestricted license </a:t>
            </a:r>
          </a:p>
          <a:p>
            <a:pPr marL="914400" lvl="2" indent="0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If applied for a license but not received:</a:t>
            </a:r>
          </a:p>
          <a:p>
            <a:pPr marL="1828800" lvl="3" indent="-457200" eaLnBrk="1" hangingPunct="1">
              <a:buFont typeface="Courier New" panose="02070309020205020404" pitchFamily="49" charset="0"/>
              <a:buChar char="o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copy of letter or email from licensing board </a:t>
            </a:r>
          </a:p>
          <a:p>
            <a:pPr marL="1828800" lvl="3" indent="-457200" eaLnBrk="1" hangingPunct="1">
              <a:buFont typeface="Courier New" panose="02070309020205020404" pitchFamily="49" charset="0"/>
              <a:buChar char="o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Documentation of having passed USMLE Step 3  </a:t>
            </a:r>
          </a:p>
          <a:p>
            <a:pPr lvl="2" eaLnBrk="1" hangingPunct="1"/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Results withheld until licensed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en-US" sz="3200" dirty="0"/>
          </a:p>
        </p:txBody>
      </p:sp>
      <p:sp>
        <p:nvSpPr>
          <p:cNvPr id="5" name="Rectangle 2" descr="Large confetti">
            <a:extLst>
              <a:ext uri="{FF2B5EF4-FFF2-40B4-BE49-F238E27FC236}">
                <a16:creationId xmlns:a16="http://schemas.microsoft.com/office/drawing/2014/main" id="{03E1B8CB-BF9A-AF07-C459-08360A1AD801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>
          <a:xfrm>
            <a:off x="1197429" y="446768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pPr algn="ctr" eaLnBrk="1" hangingPunct="1"/>
            <a:r>
              <a:rPr lang="en-US" altLang="en-US" dirty="0"/>
              <a:t>ABPath Requirements for </a:t>
            </a:r>
            <a:br>
              <a:rPr lang="en-US" altLang="en-US" dirty="0"/>
            </a:br>
            <a:r>
              <a:rPr lang="en-US" altLang="en-US" dirty="0"/>
              <a:t>Primary Certification</a:t>
            </a:r>
          </a:p>
        </p:txBody>
      </p:sp>
    </p:spTree>
    <p:extLst>
      <p:ext uri="{BB962C8B-B14F-4D97-AF65-F5344CB8AC3E}">
        <p14:creationId xmlns:p14="http://schemas.microsoft.com/office/powerpoint/2010/main" val="19226536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EEE009-BA14-115C-3B94-A949659F2FE6}"/>
              </a:ext>
            </a:extLst>
          </p:cNvPr>
          <p:cNvSpPr txBox="1"/>
          <p:nvPr userDrawn="1"/>
        </p:nvSpPr>
        <p:spPr>
          <a:xfrm>
            <a:off x="1632858" y="1980596"/>
            <a:ext cx="100801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eaLnBrk="1" hangingPunct="1">
              <a:buNone/>
            </a:pP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Professional Education</a:t>
            </a:r>
          </a:p>
          <a:p>
            <a:pPr marL="914400" lvl="1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LCME accredited medical school in US or Canada</a:t>
            </a:r>
          </a:p>
          <a:p>
            <a:pPr marL="914400" lvl="1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AOA accredited osteopathic medical school </a:t>
            </a:r>
          </a:p>
          <a:p>
            <a:pPr marL="914400" lvl="1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medical school outside US or Canada acceptable to ABPath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en-US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 descr="Large confetti">
            <a:extLst>
              <a:ext uri="{FF2B5EF4-FFF2-40B4-BE49-F238E27FC236}">
                <a16:creationId xmlns:a16="http://schemas.microsoft.com/office/drawing/2014/main" id="{03E1B8CB-BF9A-AF07-C459-08360A1AD801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>
          <a:xfrm>
            <a:off x="1197429" y="446768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pPr algn="ctr" eaLnBrk="1" hangingPunct="1"/>
            <a:r>
              <a:rPr lang="en-US" altLang="en-US" dirty="0"/>
              <a:t>ABPath Requirements for </a:t>
            </a:r>
            <a:br>
              <a:rPr lang="en-US" altLang="en-US" dirty="0"/>
            </a:br>
            <a:r>
              <a:rPr lang="en-US" altLang="en-US" dirty="0"/>
              <a:t>Primary Certification</a:t>
            </a:r>
          </a:p>
        </p:txBody>
      </p:sp>
    </p:spTree>
    <p:extLst>
      <p:ext uri="{BB962C8B-B14F-4D97-AF65-F5344CB8AC3E}">
        <p14:creationId xmlns:p14="http://schemas.microsoft.com/office/powerpoint/2010/main" val="38342782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EEE009-BA14-115C-3B94-A949659F2FE6}"/>
              </a:ext>
            </a:extLst>
          </p:cNvPr>
          <p:cNvSpPr txBox="1"/>
          <p:nvPr userDrawn="1"/>
        </p:nvSpPr>
        <p:spPr>
          <a:xfrm>
            <a:off x="1632858" y="1980596"/>
            <a:ext cx="10080172" cy="4573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eaLnBrk="1" hangingPunct="1">
              <a:lnSpc>
                <a:spcPct val="90000"/>
              </a:lnSpc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AP/CP - </a:t>
            </a:r>
          </a:p>
          <a:p>
            <a:pPr marL="1371600" lvl="2" indent="-4572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48 months full-time training</a:t>
            </a:r>
          </a:p>
          <a:p>
            <a:pPr marL="1371600" lvl="2" indent="-4572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18 months structured training each in AP and CP</a:t>
            </a:r>
          </a:p>
          <a:p>
            <a:pPr marL="1371600" lvl="2" indent="-4572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12 months flexible training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AP or CP only</a:t>
            </a:r>
          </a:p>
          <a:p>
            <a:pPr marL="1371600" lvl="2" indent="-4572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36 months full-time training </a:t>
            </a:r>
          </a:p>
          <a:p>
            <a:pPr marL="1371600" lvl="2" indent="-4572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24 months structured training in AP or CP</a:t>
            </a:r>
          </a:p>
          <a:p>
            <a:pPr marL="1371600" lvl="2" indent="-4572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12 months flexible training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May include up to 6 months of research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en-US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 descr="Large confetti">
            <a:extLst>
              <a:ext uri="{FF2B5EF4-FFF2-40B4-BE49-F238E27FC236}">
                <a16:creationId xmlns:a16="http://schemas.microsoft.com/office/drawing/2014/main" id="{03E1B8CB-BF9A-AF07-C459-08360A1AD801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>
          <a:xfrm>
            <a:off x="1197429" y="446768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pPr algn="ctr" eaLnBrk="1" hangingPunct="1"/>
            <a:r>
              <a:rPr lang="en-US" altLang="en-US" dirty="0"/>
              <a:t>ABPath Requirements for </a:t>
            </a:r>
            <a:br>
              <a:rPr lang="en-US" altLang="en-US" dirty="0"/>
            </a:br>
            <a:r>
              <a:rPr lang="en-US" altLang="en-US" dirty="0"/>
              <a:t>Primary Certification</a:t>
            </a:r>
          </a:p>
        </p:txBody>
      </p:sp>
    </p:spTree>
    <p:extLst>
      <p:ext uri="{BB962C8B-B14F-4D97-AF65-F5344CB8AC3E}">
        <p14:creationId xmlns:p14="http://schemas.microsoft.com/office/powerpoint/2010/main" val="6185588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31761-0F7D-470F-A790-12181CF03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AC66A-4D8A-4DF2-803A-12C2820BA0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1128" y="3035615"/>
            <a:ext cx="8536858" cy="2453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94664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E0AB5-82C7-49CC-B347-ADBA42B3D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BBD8AD-5F97-4735-8BB4-E1BEDAB193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B4FA0C-9E8C-40BD-A0F0-9D48B83BCA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26288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3E573-A854-481D-B68D-912A125BE8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62100" y="2223421"/>
            <a:ext cx="9505336" cy="1325563"/>
          </a:xfrm>
        </p:spPr>
        <p:txBody>
          <a:bodyPr>
            <a:normAutofit/>
          </a:bodyPr>
          <a:lstStyle>
            <a:lvl1pPr algn="ctr">
              <a:defRPr sz="5400"/>
            </a:lvl1pPr>
          </a:lstStyle>
          <a:p>
            <a:r>
              <a:rPr lang="en-US" dirty="0"/>
              <a:t>abpath.org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783314-E0D9-4C1C-8ACE-B39848C72CA6}"/>
              </a:ext>
            </a:extLst>
          </p:cNvPr>
          <p:cNvSpPr txBox="1"/>
          <p:nvPr userDrawn="1"/>
        </p:nvSpPr>
        <p:spPr>
          <a:xfrm>
            <a:off x="2930013" y="3746091"/>
            <a:ext cx="676951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/>
              <a:t>(813) 286-2444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87001E-9413-47B8-B2A2-1991B64B62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75" y="5924534"/>
            <a:ext cx="439359" cy="4393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8EE1B2-C697-4439-ADA4-CCEE1B2EB2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85" y="5924534"/>
            <a:ext cx="439360" cy="4393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AB1342-ED13-42B5-8B02-F8E83885D1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8" r="12305"/>
          <a:stretch/>
        </p:blipFill>
        <p:spPr>
          <a:xfrm>
            <a:off x="2001196" y="5924534"/>
            <a:ext cx="513461" cy="4393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B33EC6-6A3E-4294-97D3-7388A5EFC2C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408" y="5924534"/>
            <a:ext cx="439360" cy="43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6152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9D491-7A21-4DB9-8599-E73AE9625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14CAD6-431E-4960-B74C-EBE367E2D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1C3C2E-3A88-494D-B40D-6B06FD18BD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D144E0-1987-40D4-BBC3-6ED06C61A4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E02E5-E608-4E53-9096-5A523C66B014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96A082-D00C-43CC-97CB-631D1D884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5E1A87-D393-4F05-8260-530C421E5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319D51-91A4-4462-B6CF-A9A18FA52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5176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3592D-5EA7-4207-9AF7-B86C74B9B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1912271"/>
            <a:ext cx="3932237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473015-36CB-4431-A1DD-9FC328FB95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C4D0E3-C9C7-4400-A94D-A4467ED7E8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6827" y="3229896"/>
            <a:ext cx="3932237" cy="2860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7624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76AC8-C03C-425A-AD35-0FAD37A413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1200" y="1432079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DCB387-10FF-44D2-8143-A932B11F3F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1200" y="40592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41910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EEE009-BA14-115C-3B94-A949659F2FE6}"/>
              </a:ext>
            </a:extLst>
          </p:cNvPr>
          <p:cNvSpPr txBox="1"/>
          <p:nvPr userDrawn="1"/>
        </p:nvSpPr>
        <p:spPr>
          <a:xfrm>
            <a:off x="1507671" y="1943296"/>
            <a:ext cx="9895115" cy="3709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mission of the American Board of Pathology, a member of the American Board of Medical Specialties (ABMS), is to serve the public and advance the profession of pathology by setting certification standards and promoting lifelong competency of pathologists.</a:t>
            </a:r>
            <a:endParaRPr lang="en-US" sz="32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 descr="Large confetti">
            <a:extLst>
              <a:ext uri="{FF2B5EF4-FFF2-40B4-BE49-F238E27FC236}">
                <a16:creationId xmlns:a16="http://schemas.microsoft.com/office/drawing/2014/main" id="{03E1B8CB-BF9A-AF07-C459-08360A1AD8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97429" y="446768"/>
            <a:ext cx="10515600" cy="1325563"/>
          </a:xfrm>
        </p:spPr>
        <p:txBody>
          <a:bodyPr/>
          <a:lstStyle/>
          <a:p>
            <a:pPr algn="ctr" eaLnBrk="1" hangingPunct="1"/>
            <a:r>
              <a:rPr lang="en-US" altLang="en-US" dirty="0"/>
              <a:t>American Board of Pathology</a:t>
            </a:r>
          </a:p>
        </p:txBody>
      </p:sp>
    </p:spTree>
    <p:extLst>
      <p:ext uri="{BB962C8B-B14F-4D97-AF65-F5344CB8AC3E}">
        <p14:creationId xmlns:p14="http://schemas.microsoft.com/office/powerpoint/2010/main" val="1851168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EEE009-BA14-115C-3B94-A949659F2FE6}"/>
              </a:ext>
            </a:extLst>
          </p:cNvPr>
          <p:cNvSpPr txBox="1"/>
          <p:nvPr userDrawn="1"/>
        </p:nvSpPr>
        <p:spPr>
          <a:xfrm>
            <a:off x="1956707" y="2775858"/>
            <a:ext cx="89970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ACCREDITATION of Programs –ACGME</a:t>
            </a:r>
          </a:p>
          <a:p>
            <a:pPr marL="0" indent="0" algn="ctr">
              <a:buNone/>
            </a:pPr>
            <a:endParaRPr lang="en-US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CERTIFICATION of Physicians -ABPath</a:t>
            </a:r>
          </a:p>
        </p:txBody>
      </p:sp>
      <p:sp>
        <p:nvSpPr>
          <p:cNvPr id="5" name="Rectangle 2" descr="Large confetti">
            <a:extLst>
              <a:ext uri="{FF2B5EF4-FFF2-40B4-BE49-F238E27FC236}">
                <a16:creationId xmlns:a16="http://schemas.microsoft.com/office/drawing/2014/main" id="{03E1B8CB-BF9A-AF07-C459-08360A1AD801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>
          <a:xfrm>
            <a:off x="1197429" y="446768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pPr algn="ctr" eaLnBrk="1" hangingPunct="1"/>
            <a:r>
              <a:rPr lang="en-US" altLang="en-US" dirty="0"/>
              <a:t>American Board of Pathology (ABPath)</a:t>
            </a:r>
          </a:p>
        </p:txBody>
      </p:sp>
    </p:spTree>
    <p:extLst>
      <p:ext uri="{BB962C8B-B14F-4D97-AF65-F5344CB8AC3E}">
        <p14:creationId xmlns:p14="http://schemas.microsoft.com/office/powerpoint/2010/main" val="57717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EEE009-BA14-115C-3B94-A949659F2FE6}"/>
              </a:ext>
            </a:extLst>
          </p:cNvPr>
          <p:cNvSpPr txBox="1"/>
          <p:nvPr userDrawn="1"/>
        </p:nvSpPr>
        <p:spPr>
          <a:xfrm>
            <a:off x="1956707" y="2351316"/>
            <a:ext cx="8997043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700" lvl="1" indent="-57150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establish certification standards</a:t>
            </a:r>
          </a:p>
          <a:p>
            <a:pPr marL="1028700" lvl="1" indent="-57150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assess qualifications of those seeking to practice pathology</a:t>
            </a:r>
          </a:p>
          <a:p>
            <a:pPr marL="1028700" lvl="1" indent="-57150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conduct voluntary primary and subspecialty examinations and award certificates to successful candidates</a:t>
            </a:r>
          </a:p>
          <a:p>
            <a:pPr marL="0" indent="0" algn="ctr">
              <a:buNone/>
            </a:pPr>
            <a:endParaRPr lang="en-US" altLang="en-US" sz="3600" dirty="0"/>
          </a:p>
        </p:txBody>
      </p:sp>
      <p:sp>
        <p:nvSpPr>
          <p:cNvPr id="5" name="Rectangle 2" descr="Large confetti">
            <a:extLst>
              <a:ext uri="{FF2B5EF4-FFF2-40B4-BE49-F238E27FC236}">
                <a16:creationId xmlns:a16="http://schemas.microsoft.com/office/drawing/2014/main" id="{03E1B8CB-BF9A-AF07-C459-08360A1AD801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>
          <a:xfrm>
            <a:off x="1197429" y="446768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pPr algn="ctr" eaLnBrk="1" hangingPunct="1"/>
            <a:r>
              <a:rPr lang="en-US" altLang="en-US" dirty="0"/>
              <a:t>ABPath Principle Activities</a:t>
            </a:r>
          </a:p>
        </p:txBody>
      </p:sp>
    </p:spTree>
    <p:extLst>
      <p:ext uri="{BB962C8B-B14F-4D97-AF65-F5344CB8AC3E}">
        <p14:creationId xmlns:p14="http://schemas.microsoft.com/office/powerpoint/2010/main" val="2766605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EEE009-BA14-115C-3B94-A949659F2FE6}"/>
              </a:ext>
            </a:extLst>
          </p:cNvPr>
          <p:cNvSpPr txBox="1"/>
          <p:nvPr userDrawn="1"/>
        </p:nvSpPr>
        <p:spPr>
          <a:xfrm>
            <a:off x="2283279" y="2090059"/>
            <a:ext cx="899704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encourage the continuing certification (CC) of those practicing pathology</a:t>
            </a:r>
          </a:p>
          <a:p>
            <a:pPr marL="914400" lvl="1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participate in review of pathology training programs and support program directors and trainees</a:t>
            </a:r>
          </a:p>
          <a:p>
            <a:pPr marL="914400" lvl="1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maintain a registry of diplomates</a:t>
            </a:r>
          </a:p>
          <a:p>
            <a:pPr marL="914400" lvl="1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public reporting of certification status</a:t>
            </a:r>
          </a:p>
          <a:p>
            <a:pPr marL="0" indent="0" algn="ctr">
              <a:buNone/>
            </a:pPr>
            <a:endParaRPr lang="en-US" altLang="en-US" sz="3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Rectangle 2" descr="Large confetti">
            <a:extLst>
              <a:ext uri="{FF2B5EF4-FFF2-40B4-BE49-F238E27FC236}">
                <a16:creationId xmlns:a16="http://schemas.microsoft.com/office/drawing/2014/main" id="{03E1B8CB-BF9A-AF07-C459-08360A1AD801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>
          <a:xfrm>
            <a:off x="1197429" y="446768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pPr algn="ctr" eaLnBrk="1" hangingPunct="1"/>
            <a:r>
              <a:rPr lang="en-US" altLang="en-US" dirty="0"/>
              <a:t>ABPath Principle Activities (cont.)</a:t>
            </a:r>
          </a:p>
        </p:txBody>
      </p:sp>
    </p:spTree>
    <p:extLst>
      <p:ext uri="{BB962C8B-B14F-4D97-AF65-F5344CB8AC3E}">
        <p14:creationId xmlns:p14="http://schemas.microsoft.com/office/powerpoint/2010/main" val="4073113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A0C6F80-1316-0021-C094-B710DAE0655B}"/>
              </a:ext>
            </a:extLst>
          </p:cNvPr>
          <p:cNvSpPr txBox="1"/>
          <p:nvPr userDrawn="1"/>
        </p:nvSpPr>
        <p:spPr>
          <a:xfrm>
            <a:off x="2792184" y="1763486"/>
            <a:ext cx="7854043" cy="3709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confer a license to practice pathology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delineate who may practice pathology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define hospital/HCO privileges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define the scope of practice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delineate practice standards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540DD1-C3FD-3F45-5E8A-CDFEA2B1F393}"/>
              </a:ext>
            </a:extLst>
          </p:cNvPr>
          <p:cNvSpPr txBox="1"/>
          <p:nvPr userDrawn="1"/>
        </p:nvSpPr>
        <p:spPr>
          <a:xfrm>
            <a:off x="2188030" y="982768"/>
            <a:ext cx="5891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The ABPath does not:</a:t>
            </a:r>
          </a:p>
        </p:txBody>
      </p:sp>
    </p:spTree>
    <p:extLst>
      <p:ext uri="{BB962C8B-B14F-4D97-AF65-F5344CB8AC3E}">
        <p14:creationId xmlns:p14="http://schemas.microsoft.com/office/powerpoint/2010/main" val="2241910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EEE009-BA14-115C-3B94-A949659F2FE6}"/>
              </a:ext>
            </a:extLst>
          </p:cNvPr>
          <p:cNvSpPr txBox="1"/>
          <p:nvPr userDrawn="1"/>
        </p:nvSpPr>
        <p:spPr>
          <a:xfrm>
            <a:off x="2715986" y="1632859"/>
            <a:ext cx="899704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Medical Knowledge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Patient Care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Professionalism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Interpersonal and Communication Skills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Systems-based Practice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Practice-based Learning &amp; Improvement</a:t>
            </a:r>
          </a:p>
          <a:p>
            <a:pPr marL="914400" lvl="1" indent="-457200" eaLnBrk="1" hangingPunct="1">
              <a:buFont typeface="Arial" panose="020B0604020202020204" pitchFamily="34" charset="0"/>
              <a:buChar char="•"/>
            </a:pPr>
            <a:endParaRPr lang="en-US" altLang="en-US" sz="3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Rectangle 2" descr="Large confetti">
            <a:extLst>
              <a:ext uri="{FF2B5EF4-FFF2-40B4-BE49-F238E27FC236}">
                <a16:creationId xmlns:a16="http://schemas.microsoft.com/office/drawing/2014/main" id="{03E1B8CB-BF9A-AF07-C459-08360A1AD801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>
          <a:xfrm>
            <a:off x="1197429" y="446768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pPr algn="ctr" eaLnBrk="1" hangingPunct="1"/>
            <a:r>
              <a:rPr lang="en-US" altLang="en-US" dirty="0"/>
              <a:t>ACGME/ABMS Competencies</a:t>
            </a:r>
          </a:p>
        </p:txBody>
      </p:sp>
    </p:spTree>
    <p:extLst>
      <p:ext uri="{BB962C8B-B14F-4D97-AF65-F5344CB8AC3E}">
        <p14:creationId xmlns:p14="http://schemas.microsoft.com/office/powerpoint/2010/main" val="2620857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EEE009-BA14-115C-3B94-A949659F2FE6}"/>
              </a:ext>
            </a:extLst>
          </p:cNvPr>
          <p:cNvSpPr txBox="1"/>
          <p:nvPr userDrawn="1"/>
        </p:nvSpPr>
        <p:spPr>
          <a:xfrm>
            <a:off x="2715986" y="1910445"/>
            <a:ext cx="8997043" cy="3691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Anatomic and Clinical Pathology</a:t>
            </a:r>
          </a:p>
          <a:p>
            <a:pPr marL="457200" indent="-4572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Anatomic Pathology</a:t>
            </a:r>
          </a:p>
          <a:p>
            <a:pPr marL="457200" indent="-4572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Clinical Pathology</a:t>
            </a:r>
          </a:p>
          <a:p>
            <a:pPr marL="457200" indent="-4572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AP/Neuropathology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en-US" sz="3200" dirty="0"/>
          </a:p>
        </p:txBody>
      </p:sp>
      <p:sp>
        <p:nvSpPr>
          <p:cNvPr id="5" name="Rectangle 2" descr="Large confetti">
            <a:extLst>
              <a:ext uri="{FF2B5EF4-FFF2-40B4-BE49-F238E27FC236}">
                <a16:creationId xmlns:a16="http://schemas.microsoft.com/office/drawing/2014/main" id="{03E1B8CB-BF9A-AF07-C459-08360A1AD801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>
          <a:xfrm>
            <a:off x="1197429" y="446768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pPr algn="ctr" eaLnBrk="1" hangingPunct="1"/>
            <a:r>
              <a:rPr lang="en-US" altLang="en-US" dirty="0"/>
              <a:t>ABPath Primary Certification</a:t>
            </a:r>
          </a:p>
        </p:txBody>
      </p:sp>
    </p:spTree>
    <p:extLst>
      <p:ext uri="{BB962C8B-B14F-4D97-AF65-F5344CB8AC3E}">
        <p14:creationId xmlns:p14="http://schemas.microsoft.com/office/powerpoint/2010/main" val="2093063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EEE009-BA14-115C-3B94-A949659F2FE6}"/>
              </a:ext>
            </a:extLst>
          </p:cNvPr>
          <p:cNvSpPr txBox="1"/>
          <p:nvPr userDrawn="1"/>
        </p:nvSpPr>
        <p:spPr>
          <a:xfrm>
            <a:off x="2715986" y="1648560"/>
            <a:ext cx="8997043" cy="5169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Blood Banking/Transfusion Medicine</a:t>
            </a:r>
          </a:p>
          <a:p>
            <a:pPr marL="457200" indent="-4572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Chemical Pathology</a:t>
            </a:r>
          </a:p>
          <a:p>
            <a:pPr marL="457200" indent="-4572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Clinical Informatics (with ABPM)</a:t>
            </a:r>
          </a:p>
          <a:p>
            <a:pPr marL="457200" indent="-4572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Cytopathology</a:t>
            </a:r>
          </a:p>
          <a:p>
            <a:pPr marL="457200" indent="-4572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Dermatopathology (with ABD)</a:t>
            </a:r>
          </a:p>
          <a:p>
            <a:pPr marL="457200" indent="-4572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Forensic Pathology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en-US" sz="3200" dirty="0"/>
          </a:p>
        </p:txBody>
      </p:sp>
      <p:sp>
        <p:nvSpPr>
          <p:cNvPr id="5" name="Rectangle 2" descr="Large confetti">
            <a:extLst>
              <a:ext uri="{FF2B5EF4-FFF2-40B4-BE49-F238E27FC236}">
                <a16:creationId xmlns:a16="http://schemas.microsoft.com/office/drawing/2014/main" id="{03E1B8CB-BF9A-AF07-C459-08360A1AD801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>
          <a:xfrm>
            <a:off x="1197429" y="446768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pPr algn="ctr" eaLnBrk="1" hangingPunct="1"/>
            <a:r>
              <a:rPr lang="en-US" altLang="en-US" dirty="0"/>
              <a:t>ABPath Subspecialty Certification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9A18DB-0E0E-EE43-3BD2-6250DFAD3609}"/>
              </a:ext>
            </a:extLst>
          </p:cNvPr>
          <p:cNvSpPr txBox="1"/>
          <p:nvPr userDrawn="1"/>
        </p:nvSpPr>
        <p:spPr>
          <a:xfrm>
            <a:off x="9383486" y="5421086"/>
            <a:ext cx="1551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(Cont.)</a:t>
            </a:r>
          </a:p>
        </p:txBody>
      </p:sp>
    </p:spTree>
    <p:extLst>
      <p:ext uri="{BB962C8B-B14F-4D97-AF65-F5344CB8AC3E}">
        <p14:creationId xmlns:p14="http://schemas.microsoft.com/office/powerpoint/2010/main" val="1446497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2FA474-4E0F-406B-B17D-FBB3912AA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6889" y="456105"/>
            <a:ext cx="9505336" cy="18555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D627E6-64CE-4B6D-8336-35695CFA54C4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58" y="297730"/>
            <a:ext cx="1527895" cy="15278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FF47777-73E5-46F0-984D-EBF777AEBDA4}"/>
              </a:ext>
            </a:extLst>
          </p:cNvPr>
          <p:cNvSpPr txBox="1"/>
          <p:nvPr userDrawn="1"/>
        </p:nvSpPr>
        <p:spPr>
          <a:xfrm>
            <a:off x="7806713" y="6161867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0" i="0" baseline="0" dirty="0">
                <a:solidFill>
                  <a:schemeClr val="accent1"/>
                </a:solidFill>
                <a:effectLst/>
              </a:rPr>
              <a:t>American Board of Pathology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17CFD0-BD2D-483E-BDF4-BF42903E35C1}"/>
              </a:ext>
            </a:extLst>
          </p:cNvPr>
          <p:cNvSpPr/>
          <p:nvPr userDrawn="1"/>
        </p:nvSpPr>
        <p:spPr>
          <a:xfrm rot="5400000">
            <a:off x="6035481" y="701480"/>
            <a:ext cx="121039" cy="12192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C01BAF8-1B5C-485E-99E3-82EACE8F6718}"/>
              </a:ext>
            </a:extLst>
          </p:cNvPr>
          <p:cNvSpPr/>
          <p:nvPr userDrawn="1"/>
        </p:nvSpPr>
        <p:spPr>
          <a:xfrm rot="5400000" flipH="1">
            <a:off x="6073141" y="575907"/>
            <a:ext cx="45719" cy="12192001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880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8" r:id="rId2"/>
    <p:sldLayoutId id="2147483659" r:id="rId3"/>
    <p:sldLayoutId id="2147483660" r:id="rId4"/>
    <p:sldLayoutId id="2147483661" r:id="rId5"/>
    <p:sldLayoutId id="2147483649" r:id="rId6"/>
    <p:sldLayoutId id="2147483663" r:id="rId7"/>
    <p:sldLayoutId id="2147483662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50" r:id="rId14"/>
    <p:sldLayoutId id="2147483652" r:id="rId15"/>
    <p:sldLayoutId id="2147483654" r:id="rId16"/>
    <p:sldLayoutId id="2147483656" r:id="rId17"/>
    <p:sldLayoutId id="2147483657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 Light" panose="020F0302020204030204" pitchFamily="34" charset="0"/>
          <a:ea typeface="+mj-ea"/>
          <a:cs typeface="Calibri Light" panose="020F03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1pPr>
      <a:lvl2pPr marL="457200" indent="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400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2FA474-4E0F-406B-B17D-FBB3912AA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6357" y="365125"/>
            <a:ext cx="82726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2BA0CB-5C1C-4B62-AC7C-CE9F9488C8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8726" y="2005781"/>
            <a:ext cx="6505074" cy="3746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D627E6-64CE-4B6D-8336-35695CFA54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3862" y="98798"/>
            <a:ext cx="6247735" cy="62477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FF47777-73E5-46F0-984D-EBF777AEBDA4}"/>
              </a:ext>
            </a:extLst>
          </p:cNvPr>
          <p:cNvSpPr txBox="1"/>
          <p:nvPr userDrawn="1"/>
        </p:nvSpPr>
        <p:spPr>
          <a:xfrm>
            <a:off x="7806713" y="6161867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0" i="0" baseline="0" dirty="0">
                <a:solidFill>
                  <a:schemeClr val="accent1"/>
                </a:solidFill>
                <a:effectLst/>
              </a:rPr>
              <a:t>American Board of Pathology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17CFD0-BD2D-483E-BDF4-BF42903E35C1}"/>
              </a:ext>
            </a:extLst>
          </p:cNvPr>
          <p:cNvSpPr/>
          <p:nvPr userDrawn="1"/>
        </p:nvSpPr>
        <p:spPr>
          <a:xfrm rot="5400000">
            <a:off x="6035481" y="701480"/>
            <a:ext cx="121039" cy="12192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C01BAF8-1B5C-485E-99E3-82EACE8F6718}"/>
              </a:ext>
            </a:extLst>
          </p:cNvPr>
          <p:cNvSpPr/>
          <p:nvPr userDrawn="1"/>
        </p:nvSpPr>
        <p:spPr>
          <a:xfrm rot="5400000" flipH="1">
            <a:off x="6073141" y="575907"/>
            <a:ext cx="45719" cy="12192001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880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7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7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7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7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hyperlink" Target="https://www.abpath.org/" TargetMode="External"/><Relationship Id="rId5" Type="http://schemas.openxmlformats.org/officeDocument/2006/relationships/image" Target="../media/image12.jpg"/><Relationship Id="rId4" Type="http://schemas.openxmlformats.org/officeDocument/2006/relationships/hyperlink" Target="https://abpath.org/abp_boi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17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15.xml"/><Relationship Id="rId7" Type="http://schemas.openxmlformats.org/officeDocument/2006/relationships/diagramColors" Target="../diagrams/colors4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0.sv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9.png"/><Relationship Id="rId5" Type="http://schemas.openxmlformats.org/officeDocument/2006/relationships/image" Target="../media/image21.jpg"/><Relationship Id="rId4" Type="http://schemas.openxmlformats.org/officeDocument/2006/relationships/hyperlink" Target="http://www.abpath.org/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wds.dataharborsolutions.com/ABPathOrg/Default.aspx" TargetMode="External"/><Relationship Id="rId3" Type="http://schemas.openxmlformats.org/officeDocument/2006/relationships/slideLayout" Target="../slideLayouts/slideLayout15.xml"/><Relationship Id="rId7" Type="http://schemas.openxmlformats.org/officeDocument/2006/relationships/hyperlink" Target="mailto:Renee@abpath.org" TargetMode="Externa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hyperlink" Target="mailto:Mary@abpath.org" TargetMode="External"/><Relationship Id="rId5" Type="http://schemas.openxmlformats.org/officeDocument/2006/relationships/hyperlink" Target="https://www.abpath.org/images/booklets/ABP_BOI.pdf" TargetMode="External"/><Relationship Id="rId4" Type="http://schemas.openxmlformats.org/officeDocument/2006/relationships/hyperlink" Target="http://www.abpath.org/" TargetMode="External"/><Relationship Id="rId9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jp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23.png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17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17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2E759AD-0AB0-6E97-CDBD-FACB966BB6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57041" y="508001"/>
            <a:ext cx="7376159" cy="2920999"/>
          </a:xfrm>
        </p:spPr>
        <p:txBody>
          <a:bodyPr>
            <a:normAutofit fontScale="90000"/>
          </a:bodyPr>
          <a:lstStyle/>
          <a:p>
            <a:r>
              <a:rPr lang="en-US" dirty="0"/>
              <a:t>Welcome to the</a:t>
            </a:r>
            <a:br>
              <a:rPr lang="en-US" dirty="0"/>
            </a:br>
            <a:r>
              <a:rPr lang="en-US" dirty="0"/>
              <a:t>American Board of Pathology</a:t>
            </a:r>
            <a:br>
              <a:rPr lang="en-US" dirty="0"/>
            </a:br>
            <a:r>
              <a:rPr lang="en-US" dirty="0"/>
              <a:t>Resident Orientation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447784-0593-67F3-D574-E5C9952F6DE4}"/>
              </a:ext>
            </a:extLst>
          </p:cNvPr>
          <p:cNvSpPr txBox="1"/>
          <p:nvPr/>
        </p:nvSpPr>
        <p:spPr>
          <a:xfrm>
            <a:off x="9652000" y="5371026"/>
            <a:ext cx="1452880" cy="349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Revised 6/24</a:t>
            </a:r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3857BB-4E06-5B6B-DAD6-44DD8D7ED1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1120" y="3737386"/>
            <a:ext cx="5549054" cy="1403574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3E64BF4-5768-FC21-1EE7-C3ACCD8BCB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16627" y="52327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25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69"/>
    </mc:Choice>
    <mc:Fallback xmlns="">
      <p:transition spd="slow" advTm="250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5B8AF-2D32-BD39-44B2-85A637CB0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ABPath Subspecialty Certification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FDBE4E7-7442-B108-DA05-0472988459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5666" y="548918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705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D346D97-4C09-DC81-C019-583EC6704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3624" y="291982"/>
            <a:ext cx="9048216" cy="1420699"/>
          </a:xfrm>
        </p:spPr>
        <p:txBody>
          <a:bodyPr anchor="ctr">
            <a:normAutofit/>
          </a:bodyPr>
          <a:lstStyle/>
          <a:p>
            <a:r>
              <a:rPr lang="en-US" sz="4000" b="1" dirty="0" err="1"/>
              <a:t>PATHway</a:t>
            </a:r>
            <a:r>
              <a:rPr lang="en-US" sz="4000" b="1" dirty="0"/>
              <a:t> is your online path to board certification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ED61B10-90D8-B7FC-7B08-E581450184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712681"/>
            <a:ext cx="5181600" cy="4273250"/>
          </a:xfrm>
        </p:spPr>
        <p:txBody>
          <a:bodyPr>
            <a:normAutofit lnSpcReduction="10000"/>
          </a:bodyPr>
          <a:lstStyle/>
          <a:p>
            <a:r>
              <a:rPr lang="en-US" sz="2600" dirty="0"/>
              <a:t>ABPath’s online system for board certification and the Continuing Certification (CC) Program.</a:t>
            </a:r>
          </a:p>
          <a:p>
            <a:r>
              <a:rPr lang="en-US" sz="2600" dirty="0"/>
              <a:t>Residents should log in annually to complete the Honor Code, Authorization form and update personal information.</a:t>
            </a:r>
          </a:p>
          <a:p>
            <a:r>
              <a:rPr lang="en-US" sz="2600" dirty="0"/>
              <a:t>All exam application links are available in PATHway.</a:t>
            </a:r>
          </a:p>
          <a:p>
            <a:r>
              <a:rPr lang="en-US" sz="2600" dirty="0"/>
              <a:t>PATHway can be accessed from abpath.org.</a:t>
            </a:r>
          </a:p>
          <a:p>
            <a:endParaRPr lang="en-US" sz="2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06C983-F3D2-96E7-7C40-17B35CE7FF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8" r="8838"/>
          <a:stretch/>
        </p:blipFill>
        <p:spPr>
          <a:xfrm>
            <a:off x="385482" y="2226003"/>
            <a:ext cx="5557275" cy="3279712"/>
          </a:xfrm>
          <a:prstGeom prst="rect">
            <a:avLst/>
          </a:prstGeom>
        </p:spPr>
      </p:pic>
      <p:pic>
        <p:nvPicPr>
          <p:cNvPr id="6" name="Graphic 5" descr="Cursor with solid fill">
            <a:extLst>
              <a:ext uri="{FF2B5EF4-FFF2-40B4-BE49-F238E27FC236}">
                <a16:creationId xmlns:a16="http://schemas.microsoft.com/office/drawing/2014/main" id="{25E04A66-643D-44F3-3103-AF166E2A34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4779894">
            <a:off x="4178622" y="2315650"/>
            <a:ext cx="1098746" cy="1098746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6DE5FB3-C8C0-008C-F10F-3DAD89E63313}"/>
              </a:ext>
            </a:extLst>
          </p:cNvPr>
          <p:cNvSpPr/>
          <p:nvPr/>
        </p:nvSpPr>
        <p:spPr>
          <a:xfrm>
            <a:off x="4931360" y="2166005"/>
            <a:ext cx="581891" cy="295524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36CB4D4-C17C-D66F-DE09-9410E4866C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08378" y="54985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141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4B36CB3-B55A-1509-D4D3-7005883BC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8944" y="363637"/>
            <a:ext cx="7870004" cy="951455"/>
          </a:xfrm>
        </p:spPr>
        <p:txBody>
          <a:bodyPr/>
          <a:lstStyle/>
          <a:p>
            <a:r>
              <a:rPr lang="en-US" dirty="0" err="1"/>
              <a:t>PATHway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9FAC415-EF46-F41F-3780-50D8EC774FE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208949" y="2414426"/>
            <a:ext cx="6301490" cy="1397285"/>
          </a:xfrm>
          <a:noFill/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70E65898-0116-6329-99C9-FB6A4FE5B9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47380" y="1452880"/>
            <a:ext cx="5218799" cy="4664141"/>
          </a:xfrm>
        </p:spPr>
        <p:txBody>
          <a:bodyPr/>
          <a:lstStyle/>
          <a:p>
            <a:r>
              <a:rPr lang="en-US" sz="2400" dirty="0"/>
              <a:t>My Profile – Your personal information. It is important to keep this information updated for the mailing of your certificate and for correspondence from </a:t>
            </a:r>
            <a:r>
              <a:rPr lang="en-US" sz="2400" dirty="0" err="1"/>
              <a:t>ABPath</a:t>
            </a:r>
            <a:r>
              <a:rPr lang="en-US" sz="2400" dirty="0"/>
              <a:t>. It is recommended to use your personal email.</a:t>
            </a:r>
          </a:p>
          <a:p>
            <a:r>
              <a:rPr lang="en-US" sz="2400" dirty="0"/>
              <a:t>Primary Certification Application – Important dates, deadlines, primary application/registration links</a:t>
            </a:r>
          </a:p>
          <a:p>
            <a:r>
              <a:rPr lang="en-US" sz="2400" dirty="0"/>
              <a:t>Subspecialty Certification Application – Important dates, deadlines, subspecialty application/registration links</a:t>
            </a:r>
          </a:p>
        </p:txBody>
      </p:sp>
      <p:pic>
        <p:nvPicPr>
          <p:cNvPr id="2" name="Graphic 1" descr="Cursor with solid fill">
            <a:extLst>
              <a:ext uri="{FF2B5EF4-FFF2-40B4-BE49-F238E27FC236}">
                <a16:creationId xmlns:a16="http://schemas.microsoft.com/office/drawing/2014/main" id="{9FE9AE88-4A0E-61D5-FD73-17A2AEAFF9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730368">
            <a:off x="195562" y="3908505"/>
            <a:ext cx="599236" cy="599236"/>
          </a:xfrm>
          <a:prstGeom prst="rect">
            <a:avLst/>
          </a:prstGeom>
        </p:spPr>
      </p:pic>
      <p:pic>
        <p:nvPicPr>
          <p:cNvPr id="3" name="Graphic 2" descr="Cursor with solid fill">
            <a:extLst>
              <a:ext uri="{FF2B5EF4-FFF2-40B4-BE49-F238E27FC236}">
                <a16:creationId xmlns:a16="http://schemas.microsoft.com/office/drawing/2014/main" id="{EB66D323-E74D-58A3-CE4D-C426414BEB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735575">
            <a:off x="1179377" y="3907977"/>
            <a:ext cx="599236" cy="599236"/>
          </a:xfrm>
          <a:prstGeom prst="rect">
            <a:avLst/>
          </a:prstGeom>
        </p:spPr>
      </p:pic>
      <p:pic>
        <p:nvPicPr>
          <p:cNvPr id="4" name="Graphic 3" descr="Cursor with solid fill">
            <a:extLst>
              <a:ext uri="{FF2B5EF4-FFF2-40B4-BE49-F238E27FC236}">
                <a16:creationId xmlns:a16="http://schemas.microsoft.com/office/drawing/2014/main" id="{B45FCEAB-016B-C08B-53A1-A7E682B96B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845003">
            <a:off x="2337739" y="3926687"/>
            <a:ext cx="589673" cy="589673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800713D-8954-9CBB-CD30-05E0EF8EBF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78816" y="562965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63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86"/>
    </mc:Choice>
    <mc:Fallback xmlns="">
      <p:transition spd="slow" advTm="41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17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4B36CB3-B55A-1509-D4D3-7005883BC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8944" y="363637"/>
            <a:ext cx="7870004" cy="951455"/>
          </a:xfrm>
        </p:spPr>
        <p:txBody>
          <a:bodyPr/>
          <a:lstStyle/>
          <a:p>
            <a:r>
              <a:rPr lang="en-US" dirty="0" err="1"/>
              <a:t>PATHway</a:t>
            </a:r>
            <a:r>
              <a:rPr lang="en-US" dirty="0"/>
              <a:t> </a:t>
            </a:r>
            <a:r>
              <a:rPr lang="en-US" sz="3200" dirty="0"/>
              <a:t>(cont.)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9FAC415-EF46-F41F-3780-50D8EC774FE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208949" y="2414426"/>
            <a:ext cx="6301490" cy="1397285"/>
          </a:xfrm>
          <a:noFill/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70E65898-0116-6329-99C9-FB6A4FE5B9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47380" y="1717040"/>
            <a:ext cx="4874060" cy="2499360"/>
          </a:xfrm>
        </p:spPr>
        <p:txBody>
          <a:bodyPr/>
          <a:lstStyle/>
          <a:p>
            <a:r>
              <a:rPr lang="en-US" sz="2400" dirty="0"/>
              <a:t>CC Program – Continuing Certification Program Reporting and tracking</a:t>
            </a:r>
          </a:p>
          <a:p>
            <a:r>
              <a:rPr lang="en-US" sz="2400" dirty="0"/>
              <a:t>Board Correspondence – Application/registration tracking, examination results letter, important certification information</a:t>
            </a:r>
          </a:p>
        </p:txBody>
      </p:sp>
      <p:pic>
        <p:nvPicPr>
          <p:cNvPr id="2" name="Graphic 1" descr="Cursor with solid fill">
            <a:extLst>
              <a:ext uri="{FF2B5EF4-FFF2-40B4-BE49-F238E27FC236}">
                <a16:creationId xmlns:a16="http://schemas.microsoft.com/office/drawing/2014/main" id="{EC58D7A5-CB8E-D521-2B3F-DB3B84006A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730368">
            <a:off x="3306314" y="3916782"/>
            <a:ext cx="599236" cy="599236"/>
          </a:xfrm>
          <a:prstGeom prst="rect">
            <a:avLst/>
          </a:prstGeom>
        </p:spPr>
      </p:pic>
      <p:pic>
        <p:nvPicPr>
          <p:cNvPr id="3" name="Graphic 2" descr="Cursor with solid fill">
            <a:extLst>
              <a:ext uri="{FF2B5EF4-FFF2-40B4-BE49-F238E27FC236}">
                <a16:creationId xmlns:a16="http://schemas.microsoft.com/office/drawing/2014/main" id="{164FE4C3-3859-94F2-CF43-DA78D8F157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730368">
            <a:off x="4153730" y="3916782"/>
            <a:ext cx="599236" cy="599236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9CCC462-074C-D722-2B7B-6A3D04C937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77758" y="547854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01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87"/>
    </mc:Choice>
    <mc:Fallback xmlns="">
      <p:transition spd="slow" advTm="197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7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D346D97-4C09-DC81-C019-583EC6704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360" y="416561"/>
            <a:ext cx="8869680" cy="1581594"/>
          </a:xfrm>
        </p:spPr>
        <p:txBody>
          <a:bodyPr anchor="ctr">
            <a:normAutofit/>
          </a:bodyPr>
          <a:lstStyle/>
          <a:p>
            <a:r>
              <a:rPr lang="en-US" altLang="en-US" sz="4400" dirty="0">
                <a:hlinkClick r:id="rId4"/>
              </a:rPr>
              <a:t>Booklet of Information- </a:t>
            </a:r>
            <a:r>
              <a:rPr lang="en-US" altLang="en-US" sz="4400" dirty="0"/>
              <a:t>the complete guide for certification requirements.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3A51CA-7731-A77D-A16B-744480FB8E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91360" y="2174240"/>
            <a:ext cx="2805028" cy="363003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ED61B10-90D8-B7FC-7B08-E581450184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15796" y="2174240"/>
            <a:ext cx="5468764" cy="3341402"/>
          </a:xfrm>
        </p:spPr>
        <p:txBody>
          <a:bodyPr>
            <a:normAutofit/>
          </a:bodyPr>
          <a:lstStyle/>
          <a:p>
            <a:r>
              <a:rPr lang="en-US" sz="2600" dirty="0"/>
              <a:t>The Booklet should be reviewed annually for the latest information on certification requirements and ABPath policy.</a:t>
            </a:r>
          </a:p>
          <a:p>
            <a:r>
              <a:rPr lang="en-US" sz="2600" dirty="0"/>
              <a:t>The following pages give an overview of the requirements for certification. </a:t>
            </a:r>
          </a:p>
          <a:p>
            <a:r>
              <a:rPr lang="en-US" sz="2600" dirty="0"/>
              <a:t>Available at </a:t>
            </a:r>
            <a:r>
              <a:rPr lang="en-US" sz="2600" dirty="0">
                <a:hlinkClick r:id="rId6"/>
              </a:rPr>
              <a:t>abpath.org</a:t>
            </a:r>
            <a:endParaRPr lang="en-US" sz="2600" dirty="0"/>
          </a:p>
          <a:p>
            <a:endParaRPr lang="en-US" sz="2600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1EA0032-2D4A-D892-FBFF-534DE1F635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10118" y="53395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38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6AAD2AE-203B-2DDB-6E86-0B1FC1B1F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918" y="2899483"/>
            <a:ext cx="4388069" cy="1049505"/>
          </a:xfrm>
        </p:spPr>
        <p:txBody>
          <a:bodyPr anchor="b">
            <a:normAutofit/>
          </a:bodyPr>
          <a:lstStyle/>
          <a:p>
            <a:r>
              <a:rPr lang="en-US" b="1" dirty="0"/>
              <a:t>Requirements </a:t>
            </a:r>
            <a:br>
              <a:rPr lang="en-US" b="1" dirty="0"/>
            </a:br>
            <a:r>
              <a:rPr lang="en-US" b="1" dirty="0"/>
              <a:t>for Primary Certification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CAF3DAC-A33B-077A-AE1F-EF5AA18D9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7882" y="1619917"/>
            <a:ext cx="6172200" cy="3608639"/>
          </a:xfrm>
        </p:spPr>
        <p:txBody>
          <a:bodyPr>
            <a:normAutofit/>
          </a:bodyPr>
          <a:lstStyle/>
          <a:p>
            <a:endParaRPr lang="en-US" altLang="en-US" dirty="0"/>
          </a:p>
          <a:p>
            <a:pPr marL="1028700" lvl="1" indent="-571500" algn="l" eaLnBrk="1" hangingPunct="1">
              <a:buFont typeface="Arial" panose="020B0604020202020204" pitchFamily="34" charset="0"/>
              <a:buChar char="•"/>
            </a:pPr>
            <a:r>
              <a:rPr lang="en-US" altLang="en-US" sz="3200" dirty="0"/>
              <a:t>LCME accredited medical school in US or Canada</a:t>
            </a:r>
          </a:p>
          <a:p>
            <a:pPr marL="1028700" lvl="1" indent="-571500" algn="l" eaLnBrk="1" hangingPunct="1">
              <a:buFont typeface="Arial" panose="020B0604020202020204" pitchFamily="34" charset="0"/>
              <a:buChar char="•"/>
            </a:pPr>
            <a:r>
              <a:rPr lang="en-US" altLang="en-US" sz="3200" dirty="0"/>
              <a:t>AOA accredited osteopathic medical school </a:t>
            </a:r>
          </a:p>
          <a:p>
            <a:pPr marL="1028700" lvl="1" indent="-571500" algn="l" eaLnBrk="1" hangingPunct="1">
              <a:buFont typeface="Arial" panose="020B0604020202020204" pitchFamily="34" charset="0"/>
              <a:buChar char="•"/>
            </a:pPr>
            <a:r>
              <a:rPr lang="en-US" altLang="en-US" sz="3200" dirty="0"/>
              <a:t>Medical school outside US or Canada acceptable to ABPath</a:t>
            </a:r>
          </a:p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45571BF-DDC4-5B85-CE56-E3B3717C01B3}"/>
              </a:ext>
            </a:extLst>
          </p:cNvPr>
          <p:cNvGrpSpPr/>
          <p:nvPr/>
        </p:nvGrpSpPr>
        <p:grpSpPr>
          <a:xfrm>
            <a:off x="5069698" y="1349004"/>
            <a:ext cx="4572142" cy="682996"/>
            <a:chOff x="85409" y="2029812"/>
            <a:chExt cx="4320540" cy="560880"/>
          </a:xfrm>
          <a:gradFill>
            <a:gsLst>
              <a:gs pos="0">
                <a:schemeClr val="accent2">
                  <a:hueOff val="0"/>
                  <a:satOff val="0"/>
                  <a:lumOff val="0"/>
                  <a:shade val="30000"/>
                  <a:satMod val="115000"/>
                </a:schemeClr>
              </a:gs>
              <a:gs pos="18000">
                <a:schemeClr val="accent2">
                  <a:hueOff val="0"/>
                  <a:satOff val="0"/>
                  <a:lumOff val="0"/>
                  <a:shade val="67500"/>
                  <a:satMod val="115000"/>
                </a:schemeClr>
              </a:gs>
              <a:gs pos="100000">
                <a:schemeClr val="accent2">
                  <a:hueOff val="0"/>
                  <a:satOff val="0"/>
                  <a:lumOff val="0"/>
                  <a:shade val="100000"/>
                  <a:satMod val="115000"/>
                </a:schemeClr>
              </a:gs>
            </a:gsLst>
            <a:lin ang="5400000" scaled="1"/>
          </a:gra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68E20EC-C31B-498C-596C-5F08E460D21F}"/>
                </a:ext>
              </a:extLst>
            </p:cNvPr>
            <p:cNvSpPr/>
            <p:nvPr/>
          </p:nvSpPr>
          <p:spPr>
            <a:xfrm>
              <a:off x="85409" y="2029812"/>
              <a:ext cx="4320540" cy="560880"/>
            </a:xfrm>
            <a:prstGeom prst="roundRect">
              <a:avLst/>
            </a:prstGeom>
            <a:grpFill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" name="Rectangle: Rounded Corners 4">
              <a:extLst>
                <a:ext uri="{FF2B5EF4-FFF2-40B4-BE49-F238E27FC236}">
                  <a16:creationId xmlns:a16="http://schemas.microsoft.com/office/drawing/2014/main" id="{03912B2B-A04C-3853-70AB-B718F6BC9D52}"/>
                </a:ext>
              </a:extLst>
            </p:cNvPr>
            <p:cNvSpPr txBox="1"/>
            <p:nvPr/>
          </p:nvSpPr>
          <p:spPr>
            <a:xfrm>
              <a:off x="140169" y="2084572"/>
              <a:ext cx="4265780" cy="506120"/>
            </a:xfrm>
            <a:prstGeom prst="rect">
              <a:avLst/>
            </a:prstGeom>
            <a:gradFill>
              <a:gsLst>
                <a:gs pos="0">
                  <a:schemeClr val="accent2">
                    <a:hueOff val="0"/>
                    <a:satOff val="0"/>
                    <a:lumOff val="0"/>
                    <a:shade val="30000"/>
                    <a:satMod val="115000"/>
                  </a:schemeClr>
                </a:gs>
                <a:gs pos="64000">
                  <a:schemeClr val="accent2">
                    <a:hueOff val="0"/>
                    <a:satOff val="0"/>
                    <a:lumOff val="0"/>
                    <a:shade val="67500"/>
                    <a:satMod val="115000"/>
                  </a:schemeClr>
                </a:gs>
                <a:gs pos="100000">
                  <a:schemeClr val="accent2">
                    <a:hueOff val="0"/>
                    <a:satOff val="0"/>
                    <a:lumOff val="0"/>
                    <a:shade val="100000"/>
                    <a:satMod val="115000"/>
                  </a:schemeClr>
                </a:gs>
              </a:gsLst>
              <a:lin ang="5400000" scaled="1"/>
            </a:gra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3306" tIns="0" rIns="163306" bIns="0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/>
                <a:t>Professional Education</a:t>
              </a:r>
            </a:p>
          </p:txBody>
        </p:sp>
      </p:grp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5D4D45F-B13C-66E7-FAFA-28B664DE7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2610" y="549946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663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6AAD2AE-203B-2DDB-6E86-0B1FC1B1F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76" y="2861760"/>
            <a:ext cx="4392803" cy="1124953"/>
          </a:xfrm>
        </p:spPr>
        <p:txBody>
          <a:bodyPr anchor="b">
            <a:noAutofit/>
          </a:bodyPr>
          <a:lstStyle/>
          <a:p>
            <a:r>
              <a:rPr lang="en-US" b="1" dirty="0"/>
              <a:t>Training Requirements </a:t>
            </a:r>
            <a:br>
              <a:rPr lang="en-US" b="1" dirty="0"/>
            </a:br>
            <a:r>
              <a:rPr lang="en-US" b="1" dirty="0"/>
              <a:t>for Primary Certification</a:t>
            </a:r>
          </a:p>
        </p:txBody>
      </p:sp>
      <p:graphicFrame>
        <p:nvGraphicFramePr>
          <p:cNvPr id="5" name="Content Placeholder 1">
            <a:extLst>
              <a:ext uri="{FF2B5EF4-FFF2-40B4-BE49-F238E27FC236}">
                <a16:creationId xmlns:a16="http://schemas.microsoft.com/office/drawing/2014/main" id="{37E990A7-1F46-350B-3B4F-C6B1CF5BF1A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4411590"/>
              </p:ext>
            </p:extLst>
          </p:nvPr>
        </p:nvGraphicFramePr>
        <p:xfrm>
          <a:off x="5183188" y="987425"/>
          <a:ext cx="6172200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A74FFF4-DA89-4ABA-A8B1-A88790107E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55388" y="56173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297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6AAD2AE-203B-2DDB-6E86-0B1FC1B1F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1747519" y="396241"/>
            <a:ext cx="9607867" cy="1107439"/>
          </a:xfrm>
        </p:spPr>
        <p:txBody>
          <a:bodyPr anchor="b">
            <a:normAutofit/>
          </a:bodyPr>
          <a:lstStyle/>
          <a:p>
            <a:r>
              <a:rPr lang="en-US" b="1" dirty="0"/>
              <a:t>Requirements </a:t>
            </a:r>
            <a:br>
              <a:rPr lang="en-US" b="1" dirty="0"/>
            </a:br>
            <a:r>
              <a:rPr lang="en-US" b="1" dirty="0"/>
              <a:t>for Primary Certification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CAF3DAC-A33B-077A-AE1F-EF5AA18D9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280160"/>
            <a:ext cx="6172200" cy="4580890"/>
          </a:xfrm>
        </p:spPr>
        <p:txBody>
          <a:bodyPr>
            <a:normAutofit fontScale="92500" lnSpcReduction="10000"/>
          </a:bodyPr>
          <a:lstStyle/>
          <a:p>
            <a:pPr marL="0" indent="0" eaLnBrk="1" hangingPunct="1">
              <a:buNone/>
            </a:pPr>
            <a:endParaRPr lang="en-US" altLang="en-US" dirty="0"/>
          </a:p>
          <a:p>
            <a:pPr marL="914400" lvl="1" indent="-457200" algn="l" eaLnBrk="1" hangingPunct="1">
              <a:buFont typeface="Arial" panose="020B0604020202020204" pitchFamily="34" charset="0"/>
              <a:buChar char="•"/>
            </a:pPr>
            <a:r>
              <a:rPr lang="en-US" altLang="en-US" dirty="0">
                <a:latin typeface="+mn-lt"/>
              </a:rPr>
              <a:t>Current, full and unrestricted license </a:t>
            </a:r>
          </a:p>
          <a:p>
            <a:pPr marL="914400" lvl="1" indent="-457200" algn="l" eaLnBrk="1" hangingPunct="1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An institutional, training, or temporary license is not acceptable</a:t>
            </a:r>
            <a:endParaRPr lang="en-US" altLang="en-US" dirty="0">
              <a:latin typeface="+mn-lt"/>
            </a:endParaRPr>
          </a:p>
          <a:p>
            <a:pPr marL="914400" lvl="1" indent="-457200" algn="l" eaLnBrk="1" hangingPunct="1">
              <a:buFont typeface="Arial" panose="020B0604020202020204" pitchFamily="34" charset="0"/>
              <a:buChar char="•"/>
            </a:pPr>
            <a:r>
              <a:rPr lang="en-US" altLang="en-US" dirty="0">
                <a:latin typeface="+mn-lt"/>
              </a:rPr>
              <a:t>If applying for license but not yet received:</a:t>
            </a:r>
          </a:p>
          <a:p>
            <a:pPr lvl="2" eaLnBrk="1" hangingPunct="1">
              <a:buFont typeface="Wingdings" panose="05000000000000000000" pitchFamily="2" charset="2"/>
              <a:buChar char="ü"/>
            </a:pPr>
            <a:r>
              <a:rPr lang="en-US" altLang="en-US" sz="2800" dirty="0">
                <a:latin typeface="+mn-lt"/>
              </a:rPr>
              <a:t> Copy of letter or email from licensing board </a:t>
            </a:r>
            <a:r>
              <a:rPr lang="en-US" altLang="en-US" sz="2800" i="1" u="sng" dirty="0">
                <a:latin typeface="+mn-lt"/>
              </a:rPr>
              <a:t>and</a:t>
            </a:r>
          </a:p>
          <a:p>
            <a:pPr lvl="2" eaLnBrk="1" hangingPunct="1">
              <a:buFont typeface="Wingdings" panose="05000000000000000000" pitchFamily="2" charset="2"/>
              <a:buChar char="ü"/>
            </a:pPr>
            <a:r>
              <a:rPr lang="en-US" altLang="en-US" sz="2800" dirty="0">
                <a:latin typeface="+mn-lt"/>
              </a:rPr>
              <a:t> Documentation of having passed USMLE Step 3  </a:t>
            </a:r>
          </a:p>
          <a:p>
            <a:pPr marL="914400" lvl="1" indent="-457200" algn="l" eaLnBrk="1" hangingPunct="1">
              <a:buFont typeface="Arial" panose="020B0604020202020204" pitchFamily="34" charset="0"/>
              <a:buChar char="•"/>
            </a:pPr>
            <a:r>
              <a:rPr lang="en-US" altLang="en-US" dirty="0">
                <a:latin typeface="+mn-lt"/>
              </a:rPr>
              <a:t>Exam results are withheld until full license received</a:t>
            </a:r>
          </a:p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F7879D9-6F2C-4C91-56D4-8251CDF5FA12}"/>
              </a:ext>
            </a:extLst>
          </p:cNvPr>
          <p:cNvGrpSpPr/>
          <p:nvPr/>
        </p:nvGrpSpPr>
        <p:grpSpPr>
          <a:xfrm>
            <a:off x="794575" y="2397760"/>
            <a:ext cx="3431985" cy="1031240"/>
            <a:chOff x="-148589" y="958396"/>
            <a:chExt cx="4320540" cy="600942"/>
          </a:xfrm>
          <a:gradFill>
            <a:gsLst>
              <a:gs pos="0">
                <a:schemeClr val="accent2">
                  <a:hueOff val="0"/>
                  <a:satOff val="0"/>
                  <a:lumOff val="0"/>
                  <a:shade val="30000"/>
                  <a:satMod val="115000"/>
                </a:schemeClr>
              </a:gs>
              <a:gs pos="47000">
                <a:schemeClr val="accent2">
                  <a:hueOff val="0"/>
                  <a:satOff val="0"/>
                  <a:lumOff val="0"/>
                  <a:shade val="67500"/>
                  <a:satMod val="115000"/>
                </a:schemeClr>
              </a:gs>
              <a:gs pos="100000">
                <a:schemeClr val="accent2">
                  <a:hueOff val="0"/>
                  <a:satOff val="0"/>
                  <a:lumOff val="0"/>
                  <a:shade val="100000"/>
                  <a:satMod val="115000"/>
                </a:schemeClr>
              </a:gs>
            </a:gsLst>
            <a:lin ang="5400000" scaled="1"/>
          </a:gra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E05814B-6553-CEA3-512F-E1120FB8D801}"/>
                </a:ext>
              </a:extLst>
            </p:cNvPr>
            <p:cNvSpPr/>
            <p:nvPr/>
          </p:nvSpPr>
          <p:spPr>
            <a:xfrm>
              <a:off x="-148589" y="958396"/>
              <a:ext cx="4320540" cy="560880"/>
            </a:xfrm>
            <a:prstGeom prst="roundRect">
              <a:avLst/>
            </a:prstGeom>
            <a:grpFill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" name="Rectangle: Rounded Corners 4">
              <a:extLst>
                <a:ext uri="{FF2B5EF4-FFF2-40B4-BE49-F238E27FC236}">
                  <a16:creationId xmlns:a16="http://schemas.microsoft.com/office/drawing/2014/main" id="{94EBC588-A9EA-ACDC-9479-972DBF23B8AB}"/>
                </a:ext>
              </a:extLst>
            </p:cNvPr>
            <p:cNvSpPr txBox="1"/>
            <p:nvPr/>
          </p:nvSpPr>
          <p:spPr>
            <a:xfrm>
              <a:off x="-148589" y="1127019"/>
              <a:ext cx="4320540" cy="43231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3306" tIns="0" rIns="163306" bIns="0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dirty="0"/>
                <a:t>Medical License</a:t>
              </a:r>
              <a:endParaRPr lang="en-US" sz="3200" kern="1200" dirty="0"/>
            </a:p>
          </p:txBody>
        </p:sp>
      </p:grp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5E590E6-AAA0-C3B4-33FA-73B64CBCD9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10113" y="55433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26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863232-136D-90A6-BF24-CE6F4953B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089" y="2888205"/>
            <a:ext cx="3932237" cy="1081589"/>
          </a:xfrm>
        </p:spPr>
        <p:txBody>
          <a:bodyPr anchor="b">
            <a:normAutofit/>
          </a:bodyPr>
          <a:lstStyle/>
          <a:p>
            <a:r>
              <a:rPr lang="en-US" b="1" dirty="0"/>
              <a:t>Autopsy Requirement for Certification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01FB84C-6BC5-F799-5F21-238FC9E9D1EF}"/>
              </a:ext>
            </a:extLst>
          </p:cNvPr>
          <p:cNvSpPr/>
          <p:nvPr/>
        </p:nvSpPr>
        <p:spPr>
          <a:xfrm>
            <a:off x="4897225" y="525464"/>
            <a:ext cx="6472836" cy="1065330"/>
          </a:xfrm>
          <a:custGeom>
            <a:avLst/>
            <a:gdLst>
              <a:gd name="connsiteX0" fmla="*/ 0 w 6172199"/>
              <a:gd name="connsiteY0" fmla="*/ 277332 h 1663959"/>
              <a:gd name="connsiteX1" fmla="*/ 277332 w 6172199"/>
              <a:gd name="connsiteY1" fmla="*/ 0 h 1663959"/>
              <a:gd name="connsiteX2" fmla="*/ 5894867 w 6172199"/>
              <a:gd name="connsiteY2" fmla="*/ 0 h 1663959"/>
              <a:gd name="connsiteX3" fmla="*/ 6172199 w 6172199"/>
              <a:gd name="connsiteY3" fmla="*/ 277332 h 1663959"/>
              <a:gd name="connsiteX4" fmla="*/ 6172199 w 6172199"/>
              <a:gd name="connsiteY4" fmla="*/ 1386627 h 1663959"/>
              <a:gd name="connsiteX5" fmla="*/ 5894867 w 6172199"/>
              <a:gd name="connsiteY5" fmla="*/ 1663959 h 1663959"/>
              <a:gd name="connsiteX6" fmla="*/ 277332 w 6172199"/>
              <a:gd name="connsiteY6" fmla="*/ 1663959 h 1663959"/>
              <a:gd name="connsiteX7" fmla="*/ 0 w 6172199"/>
              <a:gd name="connsiteY7" fmla="*/ 1386627 h 1663959"/>
              <a:gd name="connsiteX8" fmla="*/ 0 w 6172199"/>
              <a:gd name="connsiteY8" fmla="*/ 277332 h 1663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72199" h="1663959">
                <a:moveTo>
                  <a:pt x="0" y="277332"/>
                </a:moveTo>
                <a:cubicBezTo>
                  <a:pt x="0" y="124166"/>
                  <a:pt x="124166" y="0"/>
                  <a:pt x="277332" y="0"/>
                </a:cubicBezTo>
                <a:lnTo>
                  <a:pt x="5894867" y="0"/>
                </a:lnTo>
                <a:cubicBezTo>
                  <a:pt x="6048033" y="0"/>
                  <a:pt x="6172199" y="124166"/>
                  <a:pt x="6172199" y="277332"/>
                </a:cubicBezTo>
                <a:lnTo>
                  <a:pt x="6172199" y="1386627"/>
                </a:lnTo>
                <a:cubicBezTo>
                  <a:pt x="6172199" y="1539793"/>
                  <a:pt x="6048033" y="1663959"/>
                  <a:pt x="5894867" y="1663959"/>
                </a:cubicBezTo>
                <a:lnTo>
                  <a:pt x="277332" y="1663959"/>
                </a:lnTo>
                <a:cubicBezTo>
                  <a:pt x="124166" y="1663959"/>
                  <a:pt x="0" y="1539793"/>
                  <a:pt x="0" y="1386627"/>
                </a:cubicBezTo>
                <a:lnTo>
                  <a:pt x="0" y="277332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hueOff val="0"/>
                  <a:satOff val="0"/>
                  <a:lumOff val="0"/>
                  <a:shade val="30000"/>
                  <a:satMod val="115000"/>
                </a:schemeClr>
              </a:gs>
              <a:gs pos="50000">
                <a:schemeClr val="accent2">
                  <a:hueOff val="0"/>
                  <a:satOff val="0"/>
                  <a:lumOff val="0"/>
                  <a:shade val="67500"/>
                  <a:satMod val="115000"/>
                </a:schemeClr>
              </a:gs>
              <a:gs pos="100000">
                <a:schemeClr val="accent2">
                  <a:hueOff val="0"/>
                  <a:satOff val="0"/>
                  <a:lumOff val="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8388" tIns="218388" rIns="218388" bIns="218388" numCol="1" spcCol="1270" anchor="ctr" anchorCtr="0">
            <a:noAutofit/>
          </a:bodyPr>
          <a:lstStyle/>
          <a:p>
            <a:pPr marL="0" lvl="0" indent="0" algn="l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/>
              <a:t>Minimum 30 cases; must show competency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0C8FDE8-5C49-EA92-C840-CA1A634ACFA6}"/>
              </a:ext>
            </a:extLst>
          </p:cNvPr>
          <p:cNvSpPr/>
          <p:nvPr/>
        </p:nvSpPr>
        <p:spPr>
          <a:xfrm>
            <a:off x="4869443" y="1653378"/>
            <a:ext cx="6500618" cy="2675694"/>
          </a:xfrm>
          <a:custGeom>
            <a:avLst/>
            <a:gdLst>
              <a:gd name="connsiteX0" fmla="*/ 0 w 6172199"/>
              <a:gd name="connsiteY0" fmla="*/ 277332 h 1663959"/>
              <a:gd name="connsiteX1" fmla="*/ 277332 w 6172199"/>
              <a:gd name="connsiteY1" fmla="*/ 0 h 1663959"/>
              <a:gd name="connsiteX2" fmla="*/ 5894867 w 6172199"/>
              <a:gd name="connsiteY2" fmla="*/ 0 h 1663959"/>
              <a:gd name="connsiteX3" fmla="*/ 6172199 w 6172199"/>
              <a:gd name="connsiteY3" fmla="*/ 277332 h 1663959"/>
              <a:gd name="connsiteX4" fmla="*/ 6172199 w 6172199"/>
              <a:gd name="connsiteY4" fmla="*/ 1386627 h 1663959"/>
              <a:gd name="connsiteX5" fmla="*/ 5894867 w 6172199"/>
              <a:gd name="connsiteY5" fmla="*/ 1663959 h 1663959"/>
              <a:gd name="connsiteX6" fmla="*/ 277332 w 6172199"/>
              <a:gd name="connsiteY6" fmla="*/ 1663959 h 1663959"/>
              <a:gd name="connsiteX7" fmla="*/ 0 w 6172199"/>
              <a:gd name="connsiteY7" fmla="*/ 1386627 h 1663959"/>
              <a:gd name="connsiteX8" fmla="*/ 0 w 6172199"/>
              <a:gd name="connsiteY8" fmla="*/ 277332 h 1663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72199" h="1663959">
                <a:moveTo>
                  <a:pt x="0" y="277332"/>
                </a:moveTo>
                <a:cubicBezTo>
                  <a:pt x="0" y="124166"/>
                  <a:pt x="124166" y="0"/>
                  <a:pt x="277332" y="0"/>
                </a:cubicBezTo>
                <a:lnTo>
                  <a:pt x="5894867" y="0"/>
                </a:lnTo>
                <a:cubicBezTo>
                  <a:pt x="6048033" y="0"/>
                  <a:pt x="6172199" y="124166"/>
                  <a:pt x="6172199" y="277332"/>
                </a:cubicBezTo>
                <a:lnTo>
                  <a:pt x="6172199" y="1386627"/>
                </a:lnTo>
                <a:cubicBezTo>
                  <a:pt x="6172199" y="1539793"/>
                  <a:pt x="6048033" y="1663959"/>
                  <a:pt x="5894867" y="1663959"/>
                </a:cubicBezTo>
                <a:lnTo>
                  <a:pt x="277332" y="1663959"/>
                </a:lnTo>
                <a:cubicBezTo>
                  <a:pt x="124166" y="1663959"/>
                  <a:pt x="0" y="1539793"/>
                  <a:pt x="0" y="1386627"/>
                </a:cubicBezTo>
                <a:lnTo>
                  <a:pt x="0" y="277332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hueOff val="0"/>
                  <a:satOff val="0"/>
                  <a:lumOff val="0"/>
                  <a:shade val="30000"/>
                  <a:satMod val="115000"/>
                </a:schemeClr>
              </a:gs>
              <a:gs pos="38000">
                <a:schemeClr val="accent2">
                  <a:hueOff val="0"/>
                  <a:satOff val="0"/>
                  <a:lumOff val="0"/>
                  <a:shade val="67500"/>
                  <a:satMod val="115000"/>
                </a:schemeClr>
              </a:gs>
              <a:gs pos="100000">
                <a:schemeClr val="accent2">
                  <a:hueOff val="0"/>
                  <a:satOff val="0"/>
                  <a:lumOff val="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8388" tIns="218388" rIns="218388" bIns="218388" numCol="1" spcCol="1270" anchor="ctr" anchorCtr="0">
            <a:noAutofit/>
          </a:bodyPr>
          <a:lstStyle/>
          <a:p>
            <a:pPr marL="571500" lvl="0" indent="-571500" algn="l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2400" kern="1200" dirty="0"/>
              <a:t>Shared - No limit, only two residents may share.</a:t>
            </a:r>
          </a:p>
          <a:p>
            <a:pPr marL="571500" lvl="0" indent="-571500" algn="l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L</a:t>
            </a:r>
            <a:r>
              <a:rPr lang="en-US" sz="2400" kern="1200" dirty="0"/>
              <a:t>imited </a:t>
            </a:r>
            <a:r>
              <a:rPr lang="en-US" sz="2400" dirty="0"/>
              <a:t>– Limit of five</a:t>
            </a:r>
            <a:r>
              <a:rPr lang="en-US" sz="2400" kern="1200" dirty="0"/>
              <a:t> including single organ, cannot be shared.</a:t>
            </a:r>
          </a:p>
          <a:p>
            <a:pPr marL="571500" lvl="0" indent="-571500" algn="l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F</a:t>
            </a:r>
            <a:r>
              <a:rPr lang="en-US" sz="2400" kern="1200" dirty="0"/>
              <a:t>etal - Limit of five. Two can be </a:t>
            </a:r>
            <a:r>
              <a:rPr lang="en-US" sz="2400" dirty="0"/>
              <a:t>m</a:t>
            </a:r>
            <a:r>
              <a:rPr lang="en-US" sz="2400" kern="1200" dirty="0"/>
              <a:t>acerated fetuses.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3DC7C9F-DE1D-0501-6D86-16BE11935173}"/>
              </a:ext>
            </a:extLst>
          </p:cNvPr>
          <p:cNvSpPr/>
          <p:nvPr/>
        </p:nvSpPr>
        <p:spPr>
          <a:xfrm>
            <a:off x="4869444" y="4391656"/>
            <a:ext cx="6472836" cy="802804"/>
          </a:xfrm>
          <a:custGeom>
            <a:avLst/>
            <a:gdLst>
              <a:gd name="connsiteX0" fmla="*/ 0 w 6172199"/>
              <a:gd name="connsiteY0" fmla="*/ 277332 h 1663959"/>
              <a:gd name="connsiteX1" fmla="*/ 277332 w 6172199"/>
              <a:gd name="connsiteY1" fmla="*/ 0 h 1663959"/>
              <a:gd name="connsiteX2" fmla="*/ 5894867 w 6172199"/>
              <a:gd name="connsiteY2" fmla="*/ 0 h 1663959"/>
              <a:gd name="connsiteX3" fmla="*/ 6172199 w 6172199"/>
              <a:gd name="connsiteY3" fmla="*/ 277332 h 1663959"/>
              <a:gd name="connsiteX4" fmla="*/ 6172199 w 6172199"/>
              <a:gd name="connsiteY4" fmla="*/ 1386627 h 1663959"/>
              <a:gd name="connsiteX5" fmla="*/ 5894867 w 6172199"/>
              <a:gd name="connsiteY5" fmla="*/ 1663959 h 1663959"/>
              <a:gd name="connsiteX6" fmla="*/ 277332 w 6172199"/>
              <a:gd name="connsiteY6" fmla="*/ 1663959 h 1663959"/>
              <a:gd name="connsiteX7" fmla="*/ 0 w 6172199"/>
              <a:gd name="connsiteY7" fmla="*/ 1386627 h 1663959"/>
              <a:gd name="connsiteX8" fmla="*/ 0 w 6172199"/>
              <a:gd name="connsiteY8" fmla="*/ 277332 h 1663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72199" h="1663959">
                <a:moveTo>
                  <a:pt x="0" y="277332"/>
                </a:moveTo>
                <a:cubicBezTo>
                  <a:pt x="0" y="124166"/>
                  <a:pt x="124166" y="0"/>
                  <a:pt x="277332" y="0"/>
                </a:cubicBezTo>
                <a:lnTo>
                  <a:pt x="5894867" y="0"/>
                </a:lnTo>
                <a:cubicBezTo>
                  <a:pt x="6048033" y="0"/>
                  <a:pt x="6172199" y="124166"/>
                  <a:pt x="6172199" y="277332"/>
                </a:cubicBezTo>
                <a:lnTo>
                  <a:pt x="6172199" y="1386627"/>
                </a:lnTo>
                <a:cubicBezTo>
                  <a:pt x="6172199" y="1539793"/>
                  <a:pt x="6048033" y="1663959"/>
                  <a:pt x="5894867" y="1663959"/>
                </a:cubicBezTo>
                <a:lnTo>
                  <a:pt x="277332" y="1663959"/>
                </a:lnTo>
                <a:cubicBezTo>
                  <a:pt x="124166" y="1663959"/>
                  <a:pt x="0" y="1539793"/>
                  <a:pt x="0" y="1386627"/>
                </a:cubicBezTo>
                <a:lnTo>
                  <a:pt x="0" y="277332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hueOff val="0"/>
                  <a:satOff val="0"/>
                  <a:lumOff val="0"/>
                  <a:shade val="30000"/>
                  <a:satMod val="115000"/>
                </a:schemeClr>
              </a:gs>
              <a:gs pos="50000">
                <a:schemeClr val="accent2">
                  <a:hueOff val="0"/>
                  <a:satOff val="0"/>
                  <a:lumOff val="0"/>
                  <a:shade val="67500"/>
                  <a:satMod val="115000"/>
                </a:schemeClr>
              </a:gs>
              <a:gs pos="100000">
                <a:schemeClr val="accent2">
                  <a:hueOff val="0"/>
                  <a:satOff val="0"/>
                  <a:lumOff val="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8388" tIns="218388" rIns="218388" bIns="218388" numCol="1" spcCol="1270" anchor="ctr" anchorCtr="0">
            <a:noAutofit/>
          </a:bodyPr>
          <a:lstStyle/>
          <a:p>
            <a:pPr marL="0" lvl="0" indent="0" algn="l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400" kern="1200" dirty="0"/>
          </a:p>
        </p:txBody>
      </p:sp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C723E5CD-B4CD-5EFC-5AFF-F702C64F4E5B}"/>
              </a:ext>
            </a:extLst>
          </p:cNvPr>
          <p:cNvSpPr txBox="1"/>
          <p:nvPr/>
        </p:nvSpPr>
        <p:spPr>
          <a:xfrm>
            <a:off x="5079056" y="4427707"/>
            <a:ext cx="5238136" cy="75822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6680" tIns="106680" rIns="106680" bIns="106680" numCol="1" spcCol="1270" anchor="ctr" anchorCtr="0">
            <a:noAutofit/>
          </a:bodyPr>
          <a:lstStyle/>
          <a:p>
            <a:pPr marL="0" lvl="0" indent="0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dirty="0">
                <a:solidFill>
                  <a:schemeClr val="bg1"/>
                </a:solidFill>
              </a:rPr>
              <a:t>Must upload the ACGME autopsy log.</a:t>
            </a:r>
            <a:endParaRPr lang="en-US" sz="2400" kern="1200" dirty="0">
              <a:solidFill>
                <a:schemeClr val="bg1"/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7FFF12A-CAA8-4BBA-D935-D542F29EFD05}"/>
              </a:ext>
            </a:extLst>
          </p:cNvPr>
          <p:cNvSpPr/>
          <p:nvPr/>
        </p:nvSpPr>
        <p:spPr>
          <a:xfrm>
            <a:off x="4869443" y="5268706"/>
            <a:ext cx="6500618" cy="802804"/>
          </a:xfrm>
          <a:custGeom>
            <a:avLst/>
            <a:gdLst>
              <a:gd name="connsiteX0" fmla="*/ 0 w 6172199"/>
              <a:gd name="connsiteY0" fmla="*/ 277332 h 1663959"/>
              <a:gd name="connsiteX1" fmla="*/ 277332 w 6172199"/>
              <a:gd name="connsiteY1" fmla="*/ 0 h 1663959"/>
              <a:gd name="connsiteX2" fmla="*/ 5894867 w 6172199"/>
              <a:gd name="connsiteY2" fmla="*/ 0 h 1663959"/>
              <a:gd name="connsiteX3" fmla="*/ 6172199 w 6172199"/>
              <a:gd name="connsiteY3" fmla="*/ 277332 h 1663959"/>
              <a:gd name="connsiteX4" fmla="*/ 6172199 w 6172199"/>
              <a:gd name="connsiteY4" fmla="*/ 1386627 h 1663959"/>
              <a:gd name="connsiteX5" fmla="*/ 5894867 w 6172199"/>
              <a:gd name="connsiteY5" fmla="*/ 1663959 h 1663959"/>
              <a:gd name="connsiteX6" fmla="*/ 277332 w 6172199"/>
              <a:gd name="connsiteY6" fmla="*/ 1663959 h 1663959"/>
              <a:gd name="connsiteX7" fmla="*/ 0 w 6172199"/>
              <a:gd name="connsiteY7" fmla="*/ 1386627 h 1663959"/>
              <a:gd name="connsiteX8" fmla="*/ 0 w 6172199"/>
              <a:gd name="connsiteY8" fmla="*/ 277332 h 1663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72199" h="1663959">
                <a:moveTo>
                  <a:pt x="0" y="277332"/>
                </a:moveTo>
                <a:cubicBezTo>
                  <a:pt x="0" y="124166"/>
                  <a:pt x="124166" y="0"/>
                  <a:pt x="277332" y="0"/>
                </a:cubicBezTo>
                <a:lnTo>
                  <a:pt x="5894867" y="0"/>
                </a:lnTo>
                <a:cubicBezTo>
                  <a:pt x="6048033" y="0"/>
                  <a:pt x="6172199" y="124166"/>
                  <a:pt x="6172199" y="277332"/>
                </a:cubicBezTo>
                <a:lnTo>
                  <a:pt x="6172199" y="1386627"/>
                </a:lnTo>
                <a:cubicBezTo>
                  <a:pt x="6172199" y="1539793"/>
                  <a:pt x="6048033" y="1663959"/>
                  <a:pt x="5894867" y="1663959"/>
                </a:cubicBezTo>
                <a:lnTo>
                  <a:pt x="277332" y="1663959"/>
                </a:lnTo>
                <a:cubicBezTo>
                  <a:pt x="124166" y="1663959"/>
                  <a:pt x="0" y="1539793"/>
                  <a:pt x="0" y="1386627"/>
                </a:cubicBezTo>
                <a:lnTo>
                  <a:pt x="0" y="277332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hueOff val="0"/>
                  <a:satOff val="0"/>
                  <a:lumOff val="0"/>
                  <a:shade val="30000"/>
                  <a:satMod val="115000"/>
                </a:schemeClr>
              </a:gs>
              <a:gs pos="50000">
                <a:schemeClr val="accent2">
                  <a:hueOff val="0"/>
                  <a:satOff val="0"/>
                  <a:lumOff val="0"/>
                  <a:shade val="67500"/>
                  <a:satMod val="115000"/>
                </a:schemeClr>
              </a:gs>
              <a:gs pos="100000">
                <a:schemeClr val="accent2">
                  <a:hueOff val="0"/>
                  <a:satOff val="0"/>
                  <a:lumOff val="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8388" tIns="218388" rIns="218388" bIns="218388" numCol="1" spcCol="1270" anchor="ctr" anchorCtr="0">
            <a:noAutofit/>
          </a:bodyPr>
          <a:lstStyle/>
          <a:p>
            <a:pPr marL="0" lvl="0" indent="0" algn="l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400" kern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1F1F26-904E-B7C1-F714-C905D6A9C5A3}"/>
              </a:ext>
            </a:extLst>
          </p:cNvPr>
          <p:cNvSpPr txBox="1"/>
          <p:nvPr/>
        </p:nvSpPr>
        <p:spPr>
          <a:xfrm>
            <a:off x="5056424" y="5291543"/>
            <a:ext cx="6098876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>
                <a:solidFill>
                  <a:schemeClr val="bg1"/>
                </a:solidFill>
              </a:rPr>
              <a:t>Complete autopsy requirements are available in the Booklet of Information.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2FEE3BB-BC94-AA62-A6BB-E15A38CED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42280" y="55613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86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D346D97-4C09-DC81-C019-583EC6704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544" y="2972203"/>
            <a:ext cx="4153996" cy="904067"/>
          </a:xfrm>
        </p:spPr>
        <p:txBody>
          <a:bodyPr anchor="b">
            <a:normAutofit fontScale="90000"/>
          </a:bodyPr>
          <a:lstStyle/>
          <a:p>
            <a:r>
              <a:rPr lang="en-US" altLang="en-US" b="1" dirty="0"/>
              <a:t>Assessment Requirements</a:t>
            </a:r>
            <a:br>
              <a:rPr lang="en-US" altLang="en-US" b="1" dirty="0"/>
            </a:br>
            <a:r>
              <a:rPr lang="en-US" altLang="en-US" b="1" dirty="0"/>
              <a:t> for Primary Certification</a:t>
            </a:r>
            <a:endParaRPr lang="en-US" b="1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D580D921-397D-E4C2-F498-23B29EB34A34}"/>
              </a:ext>
            </a:extLst>
          </p:cNvPr>
          <p:cNvSpPr/>
          <p:nvPr/>
        </p:nvSpPr>
        <p:spPr>
          <a:xfrm>
            <a:off x="5303958" y="1468388"/>
            <a:ext cx="5642963" cy="1979640"/>
          </a:xfrm>
          <a:custGeom>
            <a:avLst/>
            <a:gdLst>
              <a:gd name="connsiteX0" fmla="*/ 0 w 5642963"/>
              <a:gd name="connsiteY0" fmla="*/ 329947 h 1979640"/>
              <a:gd name="connsiteX1" fmla="*/ 329947 w 5642963"/>
              <a:gd name="connsiteY1" fmla="*/ 0 h 1979640"/>
              <a:gd name="connsiteX2" fmla="*/ 5313016 w 5642963"/>
              <a:gd name="connsiteY2" fmla="*/ 0 h 1979640"/>
              <a:gd name="connsiteX3" fmla="*/ 5642963 w 5642963"/>
              <a:gd name="connsiteY3" fmla="*/ 329947 h 1979640"/>
              <a:gd name="connsiteX4" fmla="*/ 5642963 w 5642963"/>
              <a:gd name="connsiteY4" fmla="*/ 1649693 h 1979640"/>
              <a:gd name="connsiteX5" fmla="*/ 5313016 w 5642963"/>
              <a:gd name="connsiteY5" fmla="*/ 1979640 h 1979640"/>
              <a:gd name="connsiteX6" fmla="*/ 329947 w 5642963"/>
              <a:gd name="connsiteY6" fmla="*/ 1979640 h 1979640"/>
              <a:gd name="connsiteX7" fmla="*/ 0 w 5642963"/>
              <a:gd name="connsiteY7" fmla="*/ 1649693 h 1979640"/>
              <a:gd name="connsiteX8" fmla="*/ 0 w 5642963"/>
              <a:gd name="connsiteY8" fmla="*/ 329947 h 197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42963" h="1979640">
                <a:moveTo>
                  <a:pt x="0" y="329947"/>
                </a:moveTo>
                <a:cubicBezTo>
                  <a:pt x="0" y="147722"/>
                  <a:pt x="147722" y="0"/>
                  <a:pt x="329947" y="0"/>
                </a:cubicBezTo>
                <a:lnTo>
                  <a:pt x="5313016" y="0"/>
                </a:lnTo>
                <a:cubicBezTo>
                  <a:pt x="5495241" y="0"/>
                  <a:pt x="5642963" y="147722"/>
                  <a:pt x="5642963" y="329947"/>
                </a:cubicBezTo>
                <a:lnTo>
                  <a:pt x="5642963" y="1649693"/>
                </a:lnTo>
                <a:cubicBezTo>
                  <a:pt x="5642963" y="1831918"/>
                  <a:pt x="5495241" y="1979640"/>
                  <a:pt x="5313016" y="1979640"/>
                </a:cubicBezTo>
                <a:lnTo>
                  <a:pt x="329947" y="1979640"/>
                </a:lnTo>
                <a:cubicBezTo>
                  <a:pt x="147722" y="1979640"/>
                  <a:pt x="0" y="1831918"/>
                  <a:pt x="0" y="1649693"/>
                </a:cubicBezTo>
                <a:lnTo>
                  <a:pt x="0" y="329947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hueOff val="0"/>
                  <a:satOff val="0"/>
                  <a:lumOff val="0"/>
                  <a:shade val="30000"/>
                  <a:satMod val="115000"/>
                </a:schemeClr>
              </a:gs>
              <a:gs pos="50000">
                <a:schemeClr val="accent2">
                  <a:hueOff val="0"/>
                  <a:satOff val="0"/>
                  <a:lumOff val="0"/>
                  <a:shade val="67500"/>
                  <a:satMod val="115000"/>
                </a:schemeClr>
              </a:gs>
              <a:gs pos="100000">
                <a:schemeClr val="accent2">
                  <a:hueOff val="0"/>
                  <a:satOff val="0"/>
                  <a:lumOff val="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3798" tIns="233798" rIns="233798" bIns="233798" numCol="1" spcCol="1270" anchor="ctr" anchorCtr="0">
            <a:noAutofit/>
          </a:bodyPr>
          <a:lstStyle/>
          <a:p>
            <a:pPr marL="0" lvl="0" indent="0" algn="l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kern="1200" dirty="0"/>
              <a:t>Successful completion of AP and/or CP examinations administered by ABPath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E0BE87F-BDD7-D99A-5E03-F2FD605BDA1D}"/>
              </a:ext>
            </a:extLst>
          </p:cNvPr>
          <p:cNvSpPr/>
          <p:nvPr/>
        </p:nvSpPr>
        <p:spPr>
          <a:xfrm>
            <a:off x="5303958" y="3551708"/>
            <a:ext cx="5642963" cy="1979640"/>
          </a:xfrm>
          <a:custGeom>
            <a:avLst/>
            <a:gdLst>
              <a:gd name="connsiteX0" fmla="*/ 0 w 5642963"/>
              <a:gd name="connsiteY0" fmla="*/ 329947 h 1979640"/>
              <a:gd name="connsiteX1" fmla="*/ 329947 w 5642963"/>
              <a:gd name="connsiteY1" fmla="*/ 0 h 1979640"/>
              <a:gd name="connsiteX2" fmla="*/ 5313016 w 5642963"/>
              <a:gd name="connsiteY2" fmla="*/ 0 h 1979640"/>
              <a:gd name="connsiteX3" fmla="*/ 5642963 w 5642963"/>
              <a:gd name="connsiteY3" fmla="*/ 329947 h 1979640"/>
              <a:gd name="connsiteX4" fmla="*/ 5642963 w 5642963"/>
              <a:gd name="connsiteY4" fmla="*/ 1649693 h 1979640"/>
              <a:gd name="connsiteX5" fmla="*/ 5313016 w 5642963"/>
              <a:gd name="connsiteY5" fmla="*/ 1979640 h 1979640"/>
              <a:gd name="connsiteX6" fmla="*/ 329947 w 5642963"/>
              <a:gd name="connsiteY6" fmla="*/ 1979640 h 1979640"/>
              <a:gd name="connsiteX7" fmla="*/ 0 w 5642963"/>
              <a:gd name="connsiteY7" fmla="*/ 1649693 h 1979640"/>
              <a:gd name="connsiteX8" fmla="*/ 0 w 5642963"/>
              <a:gd name="connsiteY8" fmla="*/ 329947 h 197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42963" h="1979640">
                <a:moveTo>
                  <a:pt x="0" y="329947"/>
                </a:moveTo>
                <a:cubicBezTo>
                  <a:pt x="0" y="147722"/>
                  <a:pt x="147722" y="0"/>
                  <a:pt x="329947" y="0"/>
                </a:cubicBezTo>
                <a:lnTo>
                  <a:pt x="5313016" y="0"/>
                </a:lnTo>
                <a:cubicBezTo>
                  <a:pt x="5495241" y="0"/>
                  <a:pt x="5642963" y="147722"/>
                  <a:pt x="5642963" y="329947"/>
                </a:cubicBezTo>
                <a:lnTo>
                  <a:pt x="5642963" y="1649693"/>
                </a:lnTo>
                <a:cubicBezTo>
                  <a:pt x="5642963" y="1831918"/>
                  <a:pt x="5495241" y="1979640"/>
                  <a:pt x="5313016" y="1979640"/>
                </a:cubicBezTo>
                <a:lnTo>
                  <a:pt x="329947" y="1979640"/>
                </a:lnTo>
                <a:cubicBezTo>
                  <a:pt x="147722" y="1979640"/>
                  <a:pt x="0" y="1831918"/>
                  <a:pt x="0" y="1649693"/>
                </a:cubicBezTo>
                <a:lnTo>
                  <a:pt x="0" y="329947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hueOff val="0"/>
                  <a:satOff val="0"/>
                  <a:lumOff val="0"/>
                  <a:shade val="30000"/>
                  <a:satMod val="115000"/>
                </a:schemeClr>
              </a:gs>
              <a:gs pos="50000">
                <a:schemeClr val="accent2">
                  <a:hueOff val="0"/>
                  <a:satOff val="0"/>
                  <a:lumOff val="0"/>
                  <a:shade val="67500"/>
                  <a:satMod val="115000"/>
                </a:schemeClr>
              </a:gs>
              <a:gs pos="100000">
                <a:schemeClr val="accent2">
                  <a:hueOff val="0"/>
                  <a:satOff val="0"/>
                  <a:lumOff val="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3798" tIns="233798" rIns="233798" bIns="233798" numCol="1" spcCol="1270" anchor="ctr" anchorCtr="0">
            <a:noAutofit/>
          </a:bodyPr>
          <a:lstStyle/>
          <a:p>
            <a:pPr marL="0" lvl="0" indent="0" algn="l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kern="1200" dirty="0"/>
              <a:t>Must pass both AP and CP for combined certification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73732E8-5731-CD44-592C-A067765446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93657" y="55313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56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BFF78-E8B5-7022-86A0-6DCF08CC7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9073" y="332467"/>
            <a:ext cx="10515600" cy="1325563"/>
          </a:xfrm>
        </p:spPr>
        <p:txBody>
          <a:bodyPr/>
          <a:lstStyle/>
          <a:p>
            <a:r>
              <a:rPr lang="en-US" dirty="0"/>
              <a:t>American Board of Pathology (ABPath)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E654839-41B4-AFAF-0122-2F15BDB565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18048" y="51532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49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D346D97-4C09-DC81-C019-583EC6704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2810626"/>
            <a:ext cx="3932237" cy="1227221"/>
          </a:xfrm>
        </p:spPr>
        <p:txBody>
          <a:bodyPr anchor="b">
            <a:normAutofit/>
          </a:bodyPr>
          <a:lstStyle/>
          <a:p>
            <a:r>
              <a:rPr lang="en-US" b="1" dirty="0"/>
              <a:t>Time Away from Training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ED61B10-90D8-B7FC-7B08-E58145018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8798" y="1531610"/>
            <a:ext cx="6172200" cy="352419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2700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/>
              <a:t>Residents can take up to 12 months away from training for any reason with approval from Program Director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/>
              <a:t>Fellowships do not count as time away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/>
              <a:t>Training duration must average 48 weeks/year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6AEA6DF-D526-EC45-0053-A7E9DA79A1E2}"/>
              </a:ext>
            </a:extLst>
          </p:cNvPr>
          <p:cNvGrpSpPr/>
          <p:nvPr/>
        </p:nvGrpSpPr>
        <p:grpSpPr>
          <a:xfrm>
            <a:off x="4665332" y="1251170"/>
            <a:ext cx="4320540" cy="560880"/>
            <a:chOff x="85409" y="2029812"/>
            <a:chExt cx="4320540" cy="56088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900E9A2-38F4-393F-331C-6D2183ECC6DA}"/>
                </a:ext>
              </a:extLst>
            </p:cNvPr>
            <p:cNvSpPr/>
            <p:nvPr/>
          </p:nvSpPr>
          <p:spPr>
            <a:xfrm>
              <a:off x="85409" y="2029812"/>
              <a:ext cx="4320540" cy="560880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" name="Rectangle: Rounded Corners 4">
              <a:extLst>
                <a:ext uri="{FF2B5EF4-FFF2-40B4-BE49-F238E27FC236}">
                  <a16:creationId xmlns:a16="http://schemas.microsoft.com/office/drawing/2014/main" id="{52C55F49-1509-6F4B-CB5B-EC228C7F5CC2}"/>
                </a:ext>
              </a:extLst>
            </p:cNvPr>
            <p:cNvSpPr txBox="1"/>
            <p:nvPr/>
          </p:nvSpPr>
          <p:spPr>
            <a:xfrm>
              <a:off x="95358" y="2084572"/>
              <a:ext cx="4265780" cy="506120"/>
            </a:xfrm>
            <a:prstGeom prst="rect">
              <a:avLst/>
            </a:prstGeom>
            <a:gradFill>
              <a:gsLst>
                <a:gs pos="0">
                  <a:schemeClr val="accent2">
                    <a:hueOff val="0"/>
                    <a:satOff val="0"/>
                    <a:lumOff val="0"/>
                    <a:shade val="30000"/>
                    <a:satMod val="115000"/>
                  </a:schemeClr>
                </a:gs>
                <a:gs pos="47000">
                  <a:schemeClr val="accent2">
                    <a:hueOff val="0"/>
                    <a:satOff val="0"/>
                    <a:lumOff val="0"/>
                    <a:shade val="67500"/>
                    <a:satMod val="115000"/>
                  </a:schemeClr>
                </a:gs>
                <a:gs pos="100000">
                  <a:schemeClr val="accent2">
                    <a:hueOff val="0"/>
                    <a:satOff val="0"/>
                    <a:lumOff val="0"/>
                    <a:shade val="100000"/>
                    <a:satMod val="115000"/>
                  </a:schemeClr>
                </a:gs>
              </a:gsLst>
              <a:lin ang="5400000" scaled="1"/>
            </a:gra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3306" tIns="0" rIns="163306" bIns="0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dirty="0"/>
                <a:t>ABPath Policy</a:t>
              </a:r>
              <a:endParaRPr lang="en-US" sz="3200" kern="1200" dirty="0"/>
            </a:p>
          </p:txBody>
        </p:sp>
      </p:grp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1163096-9382-72B3-F4FC-4867C01E88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39346" y="54611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93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D346D97-4C09-DC81-C019-583EC6704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2918910"/>
            <a:ext cx="3932237" cy="1010653"/>
          </a:xfrm>
        </p:spPr>
        <p:txBody>
          <a:bodyPr anchor="b">
            <a:normAutofit/>
          </a:bodyPr>
          <a:lstStyle/>
          <a:p>
            <a:r>
              <a:rPr lang="en-US" b="1" dirty="0"/>
              <a:t>Time Away from Training (cont.)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ED61B10-90D8-B7FC-7B08-E58145018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120483"/>
            <a:ext cx="6172200" cy="3992294"/>
          </a:xfrm>
        </p:spPr>
        <p:txBody>
          <a:bodyPr>
            <a:normAutofit/>
          </a:bodyPr>
          <a:lstStyle/>
          <a:p>
            <a:pPr marL="1028700" lvl="2" indent="-342900"/>
            <a:r>
              <a:rPr lang="en-US" sz="2800" b="0" i="0" u="none" strike="noStrike" baseline="0" dirty="0"/>
              <a:t>The ABPath will allow up to 6 weeks of time away from training for purposes of parental, caregiver, and extended medical leave.</a:t>
            </a:r>
          </a:p>
          <a:p>
            <a:pPr marL="1028700" lvl="2" indent="-342900"/>
            <a:r>
              <a:rPr lang="en-US" sz="2800" dirty="0"/>
              <a:t>E</a:t>
            </a:r>
            <a:r>
              <a:rPr lang="en-US" sz="2800" b="0" i="0" u="none" strike="noStrike" baseline="0" dirty="0"/>
              <a:t>xtension of training is not required if competency has been achieved.</a:t>
            </a:r>
          </a:p>
          <a:p>
            <a:pPr marL="1028700" lvl="2" indent="-342900"/>
            <a:r>
              <a:rPr lang="en-US" sz="2800" dirty="0"/>
              <a:t>This does not apply to fellowships.</a:t>
            </a:r>
          </a:p>
          <a:p>
            <a:pPr marL="0" indent="0">
              <a:buNone/>
            </a:pPr>
            <a:endParaRPr lang="en-US" sz="30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581105-0A6F-07A8-496A-2C689D57BEF7}"/>
              </a:ext>
            </a:extLst>
          </p:cNvPr>
          <p:cNvGrpSpPr/>
          <p:nvPr/>
        </p:nvGrpSpPr>
        <p:grpSpPr>
          <a:xfrm>
            <a:off x="4768849" y="824158"/>
            <a:ext cx="5270740" cy="1136277"/>
            <a:chOff x="-387876" y="1039279"/>
            <a:chExt cx="4620459" cy="914438"/>
          </a:xfrm>
          <a:gradFill>
            <a:gsLst>
              <a:gs pos="0">
                <a:schemeClr val="accent2">
                  <a:hueOff val="0"/>
                  <a:satOff val="0"/>
                  <a:lumOff val="0"/>
                  <a:shade val="30000"/>
                  <a:satMod val="115000"/>
                </a:schemeClr>
              </a:gs>
              <a:gs pos="47000">
                <a:schemeClr val="accent2">
                  <a:hueOff val="0"/>
                  <a:satOff val="0"/>
                  <a:lumOff val="0"/>
                  <a:shade val="67500"/>
                  <a:satMod val="115000"/>
                </a:schemeClr>
              </a:gs>
              <a:gs pos="100000">
                <a:schemeClr val="accent2">
                  <a:hueOff val="0"/>
                  <a:satOff val="0"/>
                  <a:lumOff val="0"/>
                  <a:shade val="100000"/>
                  <a:satMod val="115000"/>
                </a:schemeClr>
              </a:gs>
            </a:gsLst>
            <a:lin ang="5400000" scaled="1"/>
          </a:gra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B25D5E5-368A-06F7-BEFB-6FEEA8090940}"/>
                </a:ext>
              </a:extLst>
            </p:cNvPr>
            <p:cNvSpPr/>
            <p:nvPr/>
          </p:nvSpPr>
          <p:spPr>
            <a:xfrm>
              <a:off x="-387876" y="1039279"/>
              <a:ext cx="4620459" cy="914438"/>
            </a:xfrm>
            <a:prstGeom prst="roundRect">
              <a:avLst/>
            </a:prstGeom>
            <a:grpFill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" name="Rectangle: Rounded Corners 4">
              <a:extLst>
                <a:ext uri="{FF2B5EF4-FFF2-40B4-BE49-F238E27FC236}">
                  <a16:creationId xmlns:a16="http://schemas.microsoft.com/office/drawing/2014/main" id="{3411B371-4F11-CC01-445A-EB6F9D3ED244}"/>
                </a:ext>
              </a:extLst>
            </p:cNvPr>
            <p:cNvSpPr txBox="1"/>
            <p:nvPr/>
          </p:nvSpPr>
          <p:spPr>
            <a:xfrm>
              <a:off x="-387876" y="1163140"/>
              <a:ext cx="4620459" cy="66671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3306" tIns="0" rIns="163306" bIns="0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/>
                <a:t>Parental, Caregiver and Extended Leave for Residents</a:t>
              </a:r>
            </a:p>
          </p:txBody>
        </p:sp>
      </p:grp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74A9273-D926-AF16-EC92-4C9F7342F0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82364" y="56115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22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D346D97-4C09-DC81-C019-583EC6704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52" y="2501219"/>
            <a:ext cx="5181600" cy="1855561"/>
          </a:xfrm>
        </p:spPr>
        <p:txBody>
          <a:bodyPr anchor="ctr">
            <a:normAutofit/>
          </a:bodyPr>
          <a:lstStyle/>
          <a:p>
            <a:r>
              <a:rPr lang="en-US" altLang="en-US" sz="3200" b="1" dirty="0"/>
              <a:t>Requirements for</a:t>
            </a:r>
            <a:br>
              <a:rPr lang="en-US" altLang="en-US" sz="3200" b="1" dirty="0"/>
            </a:br>
            <a:r>
              <a:rPr lang="en-US" altLang="en-US" sz="3200" b="1" dirty="0"/>
              <a:t>Subspecialty Certification</a:t>
            </a:r>
            <a:endParaRPr lang="en-US" sz="3200" b="1" dirty="0"/>
          </a:p>
        </p:txBody>
      </p:sp>
      <p:graphicFrame>
        <p:nvGraphicFramePr>
          <p:cNvPr id="5" name="Content Placeholder 1">
            <a:extLst>
              <a:ext uri="{FF2B5EF4-FFF2-40B4-BE49-F238E27FC236}">
                <a16:creationId xmlns:a16="http://schemas.microsoft.com/office/drawing/2014/main" id="{7DB3ACD4-12B7-1CC2-542B-47E1830B716F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696549193"/>
              </p:ext>
            </p:extLst>
          </p:nvPr>
        </p:nvGraphicFramePr>
        <p:xfrm>
          <a:off x="5979695" y="1253330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1F7859C-22E8-5F63-265B-BF414AF668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5917" y="56046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86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6A40C-CFE4-383C-FF2A-D58F79A6B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6889" y="456105"/>
            <a:ext cx="8692711" cy="1443815"/>
          </a:xfrm>
        </p:spPr>
        <p:txBody>
          <a:bodyPr>
            <a:normAutofit fontScale="90000"/>
          </a:bodyPr>
          <a:lstStyle/>
          <a:p>
            <a:r>
              <a:rPr lang="en-US" dirty="0"/>
              <a:t>Important Dates for </a:t>
            </a:r>
            <a:br>
              <a:rPr lang="en-US" dirty="0"/>
            </a:br>
            <a:r>
              <a:rPr lang="en-US" dirty="0"/>
              <a:t>Primary Application/Registration </a:t>
            </a:r>
            <a:br>
              <a:rPr lang="en-US" dirty="0"/>
            </a:br>
            <a:r>
              <a:rPr kumimoji="0" lang="en-US" sz="3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It is your responsibility to meet deadlines</a:t>
            </a:r>
            <a:endParaRPr lang="en-US" sz="3100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6D1DE-3980-081D-6D10-210D0A3021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1661" y="2283261"/>
            <a:ext cx="4810760" cy="393192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Spring Certification Exam</a:t>
            </a:r>
          </a:p>
          <a:p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September 15 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Application/Registration links will be available in PATHway</a:t>
            </a:r>
            <a:b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January 15 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Deadline for submission of application/registration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1A5CBB-02E3-5FDE-F896-8C569485AE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5242" y="2213685"/>
            <a:ext cx="5305097" cy="3931920"/>
          </a:xfrm>
        </p:spPr>
        <p:txBody>
          <a:bodyPr/>
          <a:lstStyle/>
          <a:p>
            <a:pPr marL="0" marR="0" indent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Fall Examination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February 16 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Application/Registration links will be available in PATHway</a:t>
            </a:r>
            <a:b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May 15 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Deadline for submission of new applications only</a:t>
            </a:r>
            <a:b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July 15 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Deadline for registration only for </a:t>
            </a:r>
            <a:r>
              <a:rPr lang="en-US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those that currently hold a period of board eligibility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5B22B92-591D-4AF6-0BA6-1F08E49829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658" y="55335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7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60"/>
    </mc:Choice>
    <mc:Fallback xmlns="">
      <p:transition spd="slow" advTm="17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07CEE-11C8-49D9-500E-517F3417D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6889" y="456105"/>
            <a:ext cx="9505336" cy="1855561"/>
          </a:xfrm>
        </p:spPr>
        <p:txBody>
          <a:bodyPr anchor="ctr">
            <a:normAutofit fontScale="90000"/>
          </a:bodyPr>
          <a:lstStyle/>
          <a:p>
            <a:r>
              <a:rPr lang="en-US" dirty="0"/>
              <a:t>Important Dates for </a:t>
            </a:r>
            <a:br>
              <a:rPr lang="en-US" dirty="0"/>
            </a:br>
            <a:r>
              <a:rPr lang="en-US" dirty="0"/>
              <a:t>Subspecialty Application/Registration</a:t>
            </a:r>
            <a:br>
              <a:rPr lang="en-US" sz="4100" dirty="0"/>
            </a:br>
            <a:r>
              <a:rPr lang="en-US" sz="3200" dirty="0"/>
              <a:t>Subspecialty Exams are offered once a year</a:t>
            </a:r>
            <a:br>
              <a:rPr lang="en-US" sz="3200" dirty="0"/>
            </a:br>
            <a:r>
              <a:rPr lang="en-US" sz="3100" i="1" dirty="0"/>
              <a:t>It is your responsibility to meet deadlines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E9B33F9-2B65-CFC6-77B3-FD015312C4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5269" y="2677459"/>
            <a:ext cx="8868872" cy="3302000"/>
          </a:xfrm>
        </p:spPr>
        <p:txBody>
          <a:bodyPr/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February 16 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Application/Registration links will be available in PATHway</a:t>
            </a:r>
            <a:b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May 15 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Deadline for submission of application/registration</a:t>
            </a:r>
            <a:b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June 15 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Cancellation date (</a:t>
            </a:r>
            <a:r>
              <a:rPr lang="en-US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$500 cancellation fee will be withheld from your submitted fee; the remainder of your fee will be refunded to your credit card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endParaRPr lang="en-US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1C4F567-89CE-DF1F-1E8B-79F12B29EB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38543" y="54920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52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37"/>
    </mc:Choice>
    <mc:Fallback xmlns="">
      <p:transition spd="slow" advTm="14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D346D97-4C09-DC81-C019-583EC6704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332" y="417258"/>
            <a:ext cx="9505336" cy="1855561"/>
          </a:xfrm>
        </p:spPr>
        <p:txBody>
          <a:bodyPr anchor="ctr">
            <a:normAutofit fontScale="90000"/>
          </a:bodyPr>
          <a:lstStyle/>
          <a:p>
            <a:r>
              <a:rPr lang="en-US" altLang="en-US" dirty="0"/>
              <a:t>Exam Resources</a:t>
            </a:r>
            <a:br>
              <a:rPr lang="en-US" altLang="en-US" dirty="0"/>
            </a:br>
            <a:r>
              <a:rPr lang="en-US" altLang="en-US" sz="4400" dirty="0">
                <a:hlinkClick r:id="rId4"/>
              </a:rPr>
              <a:t>abpath.org</a:t>
            </a:r>
            <a:br>
              <a:rPr lang="en-US" altLang="en-US" sz="4400" dirty="0"/>
            </a:b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ED61B10-90D8-B7FC-7B08-E581450184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89355" y="1942324"/>
            <a:ext cx="4439242" cy="2642858"/>
          </a:xfrm>
        </p:spPr>
        <p:txBody>
          <a:bodyPr>
            <a:normAutofit/>
          </a:bodyPr>
          <a:lstStyle/>
          <a:p>
            <a:r>
              <a:rPr lang="en-US" altLang="en-US" sz="2400" dirty="0"/>
              <a:t>Exam Dates, Deadlines and Fees</a:t>
            </a:r>
          </a:p>
          <a:p>
            <a:r>
              <a:rPr lang="en-US" altLang="en-US" sz="2400" dirty="0"/>
              <a:t>Exam Blueprints and Exam Descriptions</a:t>
            </a:r>
          </a:p>
          <a:p>
            <a:r>
              <a:rPr lang="en-US" altLang="en-US" sz="2400" dirty="0"/>
              <a:t>Practice Tutorial</a:t>
            </a:r>
          </a:p>
          <a:p>
            <a:r>
              <a:rPr lang="en-US" altLang="en-US" sz="2400" dirty="0"/>
              <a:t>Virtual Microscopy Practice </a:t>
            </a:r>
          </a:p>
          <a:p>
            <a:pPr marL="0" indent="0">
              <a:buNone/>
            </a:pPr>
            <a:endParaRPr lang="en-US" sz="2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AA4E1C-BAE7-3D7E-204E-BB71D85AAE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729" y="2907320"/>
            <a:ext cx="6684071" cy="3090070"/>
          </a:xfrm>
          <a:prstGeom prst="rect">
            <a:avLst/>
          </a:prstGeom>
        </p:spPr>
      </p:pic>
      <p:pic>
        <p:nvPicPr>
          <p:cNvPr id="4" name="Graphic 3" descr="Cursor with solid fill">
            <a:extLst>
              <a:ext uri="{FF2B5EF4-FFF2-40B4-BE49-F238E27FC236}">
                <a16:creationId xmlns:a16="http://schemas.microsoft.com/office/drawing/2014/main" id="{A49F9A44-D484-9D9C-F528-B785FA3C9C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987417">
            <a:off x="3086929" y="3252770"/>
            <a:ext cx="599236" cy="599236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872582C-ABD0-82CF-13A9-0BD4CADABA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65394" y="550784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31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4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D346D97-4C09-DC81-C019-583EC6704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332" y="300608"/>
            <a:ext cx="9505336" cy="1855561"/>
          </a:xfrm>
        </p:spPr>
        <p:txBody>
          <a:bodyPr anchor="ctr">
            <a:normAutofit/>
          </a:bodyPr>
          <a:lstStyle/>
          <a:p>
            <a:r>
              <a:rPr lang="en-US" altLang="en-US" dirty="0"/>
              <a:t>ABPath Resources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ED61B10-90D8-B7FC-7B08-E581450184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12079" y="1808372"/>
            <a:ext cx="5181600" cy="4351338"/>
          </a:xfrm>
        </p:spPr>
        <p:txBody>
          <a:bodyPr>
            <a:normAutofit/>
          </a:bodyPr>
          <a:lstStyle/>
          <a:p>
            <a:r>
              <a:rPr lang="en-US" altLang="en-US" sz="2600" dirty="0">
                <a:hlinkClick r:id="rId4"/>
              </a:rPr>
              <a:t>www.abpath.org</a:t>
            </a:r>
            <a:r>
              <a:rPr lang="en-US" altLang="en-US" sz="2600" dirty="0"/>
              <a:t> website</a:t>
            </a:r>
          </a:p>
          <a:p>
            <a:r>
              <a:rPr lang="en-US" altLang="en-US" sz="2600" dirty="0">
                <a:hlinkClick r:id="rId5"/>
              </a:rPr>
              <a:t>Booklet of Information</a:t>
            </a:r>
            <a:r>
              <a:rPr lang="en-US" altLang="en-US" sz="2600" dirty="0"/>
              <a:t>- the complete guide for certification requirements</a:t>
            </a:r>
          </a:p>
          <a:p>
            <a:r>
              <a:rPr lang="en-US" altLang="en-US" sz="2600" dirty="0">
                <a:hlinkClick r:id="rId6"/>
              </a:rPr>
              <a:t>Mary@abpath.org</a:t>
            </a:r>
            <a:r>
              <a:rPr lang="en-US" altLang="en-US" sz="2600" dirty="0"/>
              <a:t> for Primary Certification</a:t>
            </a:r>
          </a:p>
          <a:p>
            <a:r>
              <a:rPr lang="en-US" altLang="en-US" sz="2600" dirty="0">
                <a:hlinkClick r:id="rId7"/>
              </a:rPr>
              <a:t>Renee@abpath.org</a:t>
            </a:r>
            <a:r>
              <a:rPr lang="en-US" altLang="en-US" sz="2600" dirty="0"/>
              <a:t> for Subspecialty Certification</a:t>
            </a:r>
          </a:p>
          <a:p>
            <a:r>
              <a:rPr lang="en-US" altLang="en-US" sz="2600" dirty="0">
                <a:solidFill>
                  <a:srgbClr val="00206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PATHway</a:t>
            </a:r>
            <a:endParaRPr lang="en-US" altLang="en-US" sz="26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sz="2600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9DA3AF9-3D8F-35F7-9062-C62BF7F568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37925" y="54891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21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cross with a blue background&#10;&#10;Description automatically generated with medium confidence">
            <a:extLst>
              <a:ext uri="{FF2B5EF4-FFF2-40B4-BE49-F238E27FC236}">
                <a16:creationId xmlns:a16="http://schemas.microsoft.com/office/drawing/2014/main" id="{93ABBCB8-E68A-2E0E-CFB9-19BE14E17D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360" y="3597214"/>
            <a:ext cx="746393" cy="74639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E5DA28C-055A-4233-CA62-3009ACEA1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332" y="1204084"/>
            <a:ext cx="9505336" cy="185556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b="1" dirty="0">
                <a:latin typeface="+mj-lt"/>
              </a:rPr>
              <a:t>Follow us on social media!</a:t>
            </a:r>
            <a:br>
              <a:rPr lang="en-US" b="1" dirty="0">
                <a:latin typeface="+mj-lt"/>
              </a:rPr>
            </a:br>
            <a:r>
              <a:rPr lang="en-US" b="1" dirty="0">
                <a:latin typeface="+mj-lt"/>
              </a:rPr>
              <a:t>@theABPath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93EC9691-BD44-CFB8-9995-D8CD2AE75C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234" y="3597214"/>
            <a:ext cx="746393" cy="746393"/>
          </a:xfrm>
          <a:prstGeom prst="rect">
            <a:avLst/>
          </a:prstGeom>
        </p:spPr>
      </p:pic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0565794-8993-5F4A-B511-6289EE1D25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109" y="3597213"/>
            <a:ext cx="810538" cy="746394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CB80B811-F314-61CB-F225-492C0E955D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983" y="3597213"/>
            <a:ext cx="746394" cy="746394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9C63DBB-3E9C-F0D6-A254-52DC747968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97965" y="54985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26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A32C86D-A8BD-EBC6-2A1C-96BF14A6AE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3555" y="2393830"/>
            <a:ext cx="8536858" cy="207033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en-US" sz="4000" dirty="0" err="1"/>
              <a:t>ABPath</a:t>
            </a:r>
            <a:r>
              <a:rPr lang="en-US" altLang="en-US" sz="4000" dirty="0"/>
              <a:t> - BOARD CERTIFICATION of Pathologists</a:t>
            </a:r>
          </a:p>
          <a:p>
            <a:pPr marL="0" indent="0" algn="ctr">
              <a:buNone/>
            </a:pPr>
            <a:r>
              <a:rPr lang="en-US" altLang="en-US" sz="4000" dirty="0"/>
              <a:t>ACGME - ACCREDITATION of Programs</a:t>
            </a:r>
          </a:p>
          <a:p>
            <a:pPr marL="0" indent="0" algn="ctr">
              <a:buNone/>
            </a:pPr>
            <a:endParaRPr lang="en-US" altLang="en-US" sz="4000" dirty="0"/>
          </a:p>
          <a:p>
            <a:pPr marL="0" indent="0" algn="ctr">
              <a:buNone/>
            </a:pPr>
            <a:endParaRPr lang="en-US" altLang="en-US" sz="4000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7FFC9AE-7B31-727C-68F2-39C6BCA9E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2152" y="436335"/>
            <a:ext cx="9505336" cy="1168180"/>
          </a:xfrm>
        </p:spPr>
        <p:txBody>
          <a:bodyPr/>
          <a:lstStyle/>
          <a:p>
            <a:r>
              <a:rPr lang="en-US" dirty="0"/>
              <a:t>American Board of Pathology (ABPath)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B3B3BC0-87BC-FE8C-9ECE-D4EF088EB9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80125" y="54218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206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2C526B2-E4C3-0EB0-80BF-9BD631F91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88" y="2843944"/>
            <a:ext cx="3932237" cy="1160585"/>
          </a:xfrm>
        </p:spPr>
        <p:txBody>
          <a:bodyPr anchor="b">
            <a:normAutofit/>
          </a:bodyPr>
          <a:lstStyle/>
          <a:p>
            <a:r>
              <a:rPr lang="en-US" b="1" dirty="0">
                <a:latin typeface="+mj-lt"/>
                <a:cs typeface="Calibri" panose="020F0502020204030204" pitchFamily="34" charset="0"/>
              </a:rPr>
              <a:t>ABPath Principal Activities</a:t>
            </a:r>
          </a:p>
        </p:txBody>
      </p:sp>
      <p:graphicFrame>
        <p:nvGraphicFramePr>
          <p:cNvPr id="15" name="Content Placeholder 4">
            <a:extLst>
              <a:ext uri="{FF2B5EF4-FFF2-40B4-BE49-F238E27FC236}">
                <a16:creationId xmlns:a16="http://schemas.microsoft.com/office/drawing/2014/main" id="{8BEF3F4E-302B-F1EC-0522-520A3AA5848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3963779"/>
              </p:ext>
            </p:extLst>
          </p:nvPr>
        </p:nvGraphicFramePr>
        <p:xfrm>
          <a:off x="5183188" y="987425"/>
          <a:ext cx="6172200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0843117-EE52-0A31-F30E-F2E583D8AC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05876" y="55520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911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9369754-6372-34C5-259A-557863C3E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2867391"/>
            <a:ext cx="3932237" cy="1113692"/>
          </a:xfrm>
        </p:spPr>
        <p:txBody>
          <a:bodyPr anchor="b">
            <a:normAutofit/>
          </a:bodyPr>
          <a:lstStyle/>
          <a:p>
            <a:r>
              <a:rPr lang="en-US" b="1" dirty="0"/>
              <a:t>ABPath Principal Activities cont.</a:t>
            </a:r>
          </a:p>
        </p:txBody>
      </p:sp>
      <p:graphicFrame>
        <p:nvGraphicFramePr>
          <p:cNvPr id="15" name="Content Placeholder 1">
            <a:extLst>
              <a:ext uri="{FF2B5EF4-FFF2-40B4-BE49-F238E27FC236}">
                <a16:creationId xmlns:a16="http://schemas.microsoft.com/office/drawing/2014/main" id="{F6EAB4FD-0958-2623-664E-4D2C3D7276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9728632"/>
              </p:ext>
            </p:extLst>
          </p:nvPr>
        </p:nvGraphicFramePr>
        <p:xfrm>
          <a:off x="5183188" y="987425"/>
          <a:ext cx="6172200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94CB8C5-A964-E061-845C-9F6065D599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55388" y="53832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87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4DB2245-299D-28EF-B09D-F151B8FD3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6664" y="2020346"/>
            <a:ext cx="8536858" cy="3804557"/>
          </a:xfrm>
        </p:spPr>
        <p:txBody>
          <a:bodyPr>
            <a:normAutofit fontScale="85000" lnSpcReduction="20000"/>
          </a:bodyPr>
          <a:lstStyle/>
          <a:p>
            <a:pPr marL="914400" lvl="1" indent="-457200" algn="l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confer a license to practice pathology</a:t>
            </a:r>
          </a:p>
          <a:p>
            <a:pPr marL="914400" lvl="1" indent="-457200" algn="l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delineate who may practice pathology</a:t>
            </a:r>
          </a:p>
          <a:p>
            <a:pPr marL="914400" lvl="1" indent="-457200" algn="l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define hospital/HCO privileges</a:t>
            </a:r>
          </a:p>
          <a:p>
            <a:pPr marL="914400" lvl="1" indent="-457200" algn="l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define the scope of practice</a:t>
            </a:r>
          </a:p>
          <a:p>
            <a:pPr marL="914400" lvl="1" indent="-457200" algn="l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delineate practice standards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6F08C34-3138-C2A0-983E-1670C2BCB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83771"/>
            <a:ext cx="9505336" cy="1236575"/>
          </a:xfrm>
        </p:spPr>
        <p:txBody>
          <a:bodyPr/>
          <a:lstStyle/>
          <a:p>
            <a:r>
              <a:rPr lang="en-US" dirty="0"/>
              <a:t>The ABPath does not: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7655E19-7A79-A6A5-81E3-601E41F780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36159" y="53375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67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A9506-C91F-FCFF-A811-9A5379898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430439"/>
            <a:ext cx="10515600" cy="1325563"/>
          </a:xfrm>
        </p:spPr>
        <p:txBody>
          <a:bodyPr/>
          <a:lstStyle/>
          <a:p>
            <a:r>
              <a:rPr lang="en-US" dirty="0"/>
              <a:t>ACGME/ABMS Competencies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CF06080-7F6B-E358-E9C3-5933FC1F7F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48676" y="53212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4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2C3A445-93BB-1523-7CEE-ED139B02FD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0368" y="2139351"/>
            <a:ext cx="7533246" cy="3424687"/>
          </a:xfrm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US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Anatomic and Clinical Pathology (AP/CP)</a:t>
            </a:r>
          </a:p>
          <a:p>
            <a:pPr eaLnBrk="1" hangingPunct="1">
              <a:lnSpc>
                <a:spcPct val="100000"/>
              </a:lnSpc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Anatomic Pathology (AP)</a:t>
            </a:r>
          </a:p>
          <a:p>
            <a:pPr eaLnBrk="1" hangingPunct="1">
              <a:lnSpc>
                <a:spcPct val="100000"/>
              </a:lnSpc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Clinical Pathology (CP)</a:t>
            </a:r>
          </a:p>
          <a:p>
            <a:pPr eaLnBrk="1" hangingPunct="1">
              <a:lnSpc>
                <a:spcPct val="100000"/>
              </a:lnSpc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AP/Neuropathology (AP/NP)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0CADE9-7838-AEA9-9CD0-5D8FAF4ED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0560" y="629729"/>
            <a:ext cx="9505336" cy="1121433"/>
          </a:xfrm>
        </p:spPr>
        <p:txBody>
          <a:bodyPr>
            <a:normAutofit/>
          </a:bodyPr>
          <a:lstStyle/>
          <a:p>
            <a:r>
              <a:rPr lang="en-US" dirty="0"/>
              <a:t>ABPath </a:t>
            </a:r>
            <a:r>
              <a:rPr lang="en-US" altLang="en-US" dirty="0"/>
              <a:t>Primary Certification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45DE0AF-92BA-2870-69BE-120A84446A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09635" y="5470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652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DD463-A993-4BAC-DD10-783F7E994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ABPath Subspecialty Certification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85073AE-9F1F-787A-3AB5-A45BF974A7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67337" y="53305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091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ABPath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3DA5"/>
      </a:accent1>
      <a:accent2>
        <a:srgbClr val="558FDE"/>
      </a:accent2>
      <a:accent3>
        <a:srgbClr val="B9B9B7"/>
      </a:accent3>
      <a:accent4>
        <a:srgbClr val="AB2328"/>
      </a:accent4>
      <a:accent5>
        <a:srgbClr val="FFFFFF"/>
      </a:accent5>
      <a:accent6>
        <a:srgbClr val="954F72"/>
      </a:accent6>
      <a:hlink>
        <a:srgbClr val="034A90"/>
      </a:hlink>
      <a:folHlink>
        <a:srgbClr val="C5E0B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BPath pp red blue template" id="{0B716EC4-F3B6-48F1-B27E-ABF101406DCC}" vid="{F40B3835-026C-4E1E-8A03-D4762C000431}"/>
    </a:ext>
  </a:extLst>
</a:theme>
</file>

<file path=ppt/theme/theme2.xml><?xml version="1.0" encoding="utf-8"?>
<a:theme xmlns:a="http://schemas.openxmlformats.org/drawingml/2006/main" name="Office Theme">
  <a:themeElements>
    <a:clrScheme name="ABPath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3DA5"/>
      </a:accent1>
      <a:accent2>
        <a:srgbClr val="558FDE"/>
      </a:accent2>
      <a:accent3>
        <a:srgbClr val="B9B9B7"/>
      </a:accent3>
      <a:accent4>
        <a:srgbClr val="AB2328"/>
      </a:accent4>
      <a:accent5>
        <a:srgbClr val="FFFFFF"/>
      </a:accent5>
      <a:accent6>
        <a:srgbClr val="954F72"/>
      </a:accent6>
      <a:hlink>
        <a:srgbClr val="034A90"/>
      </a:hlink>
      <a:folHlink>
        <a:srgbClr val="C5E0B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BPath pp red blue template" id="{9B6A80E1-0CB9-4B38-A3A9-0CCF007E6E86}" vid="{16528EC6-F7E9-4C63-9957-DBA59AE4588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ABPath pp red blue template</Template>
  <TotalTime>7675</TotalTime>
  <Words>975</Words>
  <Application>Microsoft Office PowerPoint</Application>
  <PresentationFormat>Widescreen</PresentationFormat>
  <Paragraphs>124</Paragraphs>
  <Slides>27</Slides>
  <Notes>0</Notes>
  <HiddenSlides>0</HiddenSlides>
  <MMClips>27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Courier New</vt:lpstr>
      <vt:lpstr>Wingdings</vt:lpstr>
      <vt:lpstr>Office Theme</vt:lpstr>
      <vt:lpstr>Office Theme</vt:lpstr>
      <vt:lpstr>Welcome to the American Board of Pathology Resident Orientation</vt:lpstr>
      <vt:lpstr>American Board of Pathology (ABPath)</vt:lpstr>
      <vt:lpstr>American Board of Pathology (ABPath)</vt:lpstr>
      <vt:lpstr>ABPath Principal Activities</vt:lpstr>
      <vt:lpstr>ABPath Principal Activities cont.</vt:lpstr>
      <vt:lpstr>The ABPath does not:</vt:lpstr>
      <vt:lpstr>ACGME/ABMS Competencies</vt:lpstr>
      <vt:lpstr>ABPath Primary Certification</vt:lpstr>
      <vt:lpstr>ABPath Subspecialty Certification</vt:lpstr>
      <vt:lpstr>ABPath Subspecialty Certification</vt:lpstr>
      <vt:lpstr>PATHway is your online path to board certification</vt:lpstr>
      <vt:lpstr>PATHway</vt:lpstr>
      <vt:lpstr>PATHway (cont.)</vt:lpstr>
      <vt:lpstr>Booklet of Information- the complete guide for certification requirements. </vt:lpstr>
      <vt:lpstr>Requirements  for Primary Certification</vt:lpstr>
      <vt:lpstr>Training Requirements  for Primary Certification</vt:lpstr>
      <vt:lpstr>Requirements  for Primary Certification</vt:lpstr>
      <vt:lpstr>Autopsy Requirement for Certification</vt:lpstr>
      <vt:lpstr>Assessment Requirements  for Primary Certification</vt:lpstr>
      <vt:lpstr>Time Away from Training</vt:lpstr>
      <vt:lpstr>Time Away from Training (cont.)</vt:lpstr>
      <vt:lpstr>Requirements for Subspecialty Certification</vt:lpstr>
      <vt:lpstr>Important Dates for  Primary Application/Registration  It is your responsibility to meet deadlines</vt:lpstr>
      <vt:lpstr>Important Dates for  Subspecialty Application/Registration Subspecialty Exams are offered once a year It is your responsibility to meet deadlines</vt:lpstr>
      <vt:lpstr>Exam Resources abpath.org </vt:lpstr>
      <vt:lpstr>ABPath Resources</vt:lpstr>
      <vt:lpstr>Follow us on social media! @theABPath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Bonnie Woodworth</dc:creator>
  <cp:lastModifiedBy>Bonnie Woodworth</cp:lastModifiedBy>
  <cp:revision>72</cp:revision>
  <dcterms:created xsi:type="dcterms:W3CDTF">2022-07-05T19:48:03Z</dcterms:created>
  <dcterms:modified xsi:type="dcterms:W3CDTF">2024-06-13T15:24:33Z</dcterms:modified>
</cp:coreProperties>
</file>